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sldIdLst>
    <p:sldId id="273" r:id="rId2"/>
    <p:sldId id="269" r:id="rId3"/>
    <p:sldId id="256" r:id="rId4"/>
    <p:sldId id="260" r:id="rId5"/>
    <p:sldId id="274" r:id="rId6"/>
    <p:sldId id="257" r:id="rId7"/>
    <p:sldId id="259" r:id="rId8"/>
    <p:sldId id="276" r:id="rId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08" autoAdjust="0"/>
    <p:restoredTop sz="94660"/>
  </p:normalViewPr>
  <p:slideViewPr>
    <p:cSldViewPr>
      <p:cViewPr varScale="1">
        <p:scale>
          <a:sx n="83" d="100"/>
          <a:sy n="83" d="100"/>
        </p:scale>
        <p:origin x="1464" y="8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B10DF2-468C-43EC-9ABB-4AA4AB1AD855}" type="datetimeFigureOut">
              <a:rPr lang="ru-RU" smtClean="0"/>
              <a:t>04.03.2021</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C97999-628A-4320-8C3C-A36A331F3E3B}" type="slidenum">
              <a:rPr lang="ru-RU" smtClean="0"/>
              <a:t>‹#›</a:t>
            </a:fld>
            <a:endParaRPr lang="ru-RU"/>
          </a:p>
        </p:txBody>
      </p:sp>
    </p:spTree>
    <p:extLst>
      <p:ext uri="{BB962C8B-B14F-4D97-AF65-F5344CB8AC3E}">
        <p14:creationId xmlns:p14="http://schemas.microsoft.com/office/powerpoint/2010/main" val="346315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1">
        <a:schemeClr val="bg2"/>
      </p:bgRef>
    </p:bg>
    <p:spTree>
      <p:nvGrpSpPr>
        <p:cNvPr id="1" name=""/>
        <p:cNvGrpSpPr/>
        <p:nvPr/>
      </p:nvGrpSpPr>
      <p:grpSpPr>
        <a:xfrm>
          <a:off x="0" y="0"/>
          <a:ext cx="0" cy="0"/>
          <a:chOff x="0" y="0"/>
          <a:chExt cx="0" cy="0"/>
        </a:xfrm>
      </p:grpSpPr>
      <p:sp>
        <p:nvSpPr>
          <p:cNvPr id="15" name="Прямоугольник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Прямоугольник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Прямоугольник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Прямоугольник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Подзаголовок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p:txBody>
          <a:bodyPr/>
          <a:lstStyle/>
          <a:p>
            <a:fld id="{5B106E36-FD25-4E2D-B0AA-010F637433A0}" type="datetimeFigureOut">
              <a:rPr lang="ru-RU" smtClean="0"/>
              <a:pPr/>
              <a:t>04.03.2021</a:t>
            </a:fld>
            <a:endParaRPr lang="ru-RU"/>
          </a:p>
        </p:txBody>
      </p:sp>
      <p:sp>
        <p:nvSpPr>
          <p:cNvPr id="17" name="Нижний колонтитул 16"/>
          <p:cNvSpPr>
            <a:spLocks noGrp="1"/>
          </p:cNvSpPr>
          <p:nvPr>
            <p:ph type="ftr" sz="quarter" idx="11"/>
          </p:nvPr>
        </p:nvSpPr>
        <p:spPr/>
        <p:txBody>
          <a:bodyPr/>
          <a:lstStyle/>
          <a:p>
            <a:endParaRPr lang="ru-RU"/>
          </a:p>
        </p:txBody>
      </p:sp>
      <p:sp>
        <p:nvSpPr>
          <p:cNvPr id="7" name="Прямая соединительная линия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Прямоугольник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Овал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Овал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Номер слайда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725C68B6-61C2-468F-89AB-4B9F7531AA68}" type="slidenum">
              <a:rPr lang="ru-RU" smtClean="0"/>
              <a:pPr/>
              <a:t>‹#›</a:t>
            </a:fld>
            <a:endParaRPr lang="ru-RU"/>
          </a:p>
        </p:txBody>
      </p:sp>
      <p:sp>
        <p:nvSpPr>
          <p:cNvPr id="8" name="Заголовок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ru-RU" smtClean="0"/>
              <a:t>Образец заголовка</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04.03.2021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bg>
      <p:bgRef idx="1001">
        <a:schemeClr val="bg2"/>
      </p:bgRef>
    </p:bg>
    <p:spTree>
      <p:nvGrpSpPr>
        <p:cNvPr id="1" name=""/>
        <p:cNvGrpSpPr/>
        <p:nvPr/>
      </p:nvGrpSpPr>
      <p:grpSpPr>
        <a:xfrm>
          <a:off x="0" y="0"/>
          <a:ext cx="0" cy="0"/>
          <a:chOff x="0" y="0"/>
          <a:chExt cx="0" cy="0"/>
        </a:xfrm>
      </p:grpSpPr>
      <p:sp>
        <p:nvSpPr>
          <p:cNvPr id="7" name="Прямоугольник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Прямоугольник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Прямоугольник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Прямоугольник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Прямоугольник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Прямоугольник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Прямая соединительная линия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Овал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Овал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Номер слайда 5"/>
          <p:cNvSpPr>
            <a:spLocks noGrp="1"/>
          </p:cNvSpPr>
          <p:nvPr>
            <p:ph type="sldNum" sz="quarter" idx="12"/>
          </p:nvPr>
        </p:nvSpPr>
        <p:spPr>
          <a:xfrm>
            <a:off x="6915912" y="3009901"/>
            <a:ext cx="457200" cy="441325"/>
          </a:xfrm>
        </p:spPr>
        <p:txBody>
          <a:bodyPr/>
          <a:lstStyle/>
          <a:p>
            <a:fld id="{725C68B6-61C2-468F-89AB-4B9F7531AA68}" type="slidenum">
              <a:rPr lang="ru-RU" smtClean="0"/>
              <a:pPr/>
              <a:t>‹#›</a:t>
            </a:fld>
            <a:endParaRPr lang="ru-RU"/>
          </a:p>
        </p:txBody>
      </p:sp>
      <p:sp>
        <p:nvSpPr>
          <p:cNvPr id="3" name="Вертикальный текст 2"/>
          <p:cNvSpPr>
            <a:spLocks noGrp="1"/>
          </p:cNvSpPr>
          <p:nvPr>
            <p:ph type="body" orient="vert" idx="1"/>
          </p:nvPr>
        </p:nvSpPr>
        <p:spPr>
          <a:xfrm>
            <a:off x="304800" y="304800"/>
            <a:ext cx="6553200" cy="5821366"/>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04.03.2021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2" name="Вертикальный заголовок 1"/>
          <p:cNvSpPr>
            <a:spLocks noGrp="1"/>
          </p:cNvSpPr>
          <p:nvPr>
            <p:ph type="title" orient="vert"/>
          </p:nvPr>
        </p:nvSpPr>
        <p:spPr>
          <a:xfrm>
            <a:off x="7391400" y="304801"/>
            <a:ext cx="1447800" cy="5851525"/>
          </a:xfrm>
        </p:spPr>
        <p:txBody>
          <a:bodyPr vert="eaVert"/>
          <a:lstStyle/>
          <a:p>
            <a:r>
              <a:rPr kumimoji="0" lang="ru-RU" smtClean="0"/>
              <a:t>Образец заголовка</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solidFill>
                  <a:schemeClr val="accent3">
                    <a:shade val="75000"/>
                  </a:schemeClr>
                </a:solidFill>
              </a:defRPr>
            </a:lvl1pPr>
          </a:lstStyle>
          <a:p>
            <a:r>
              <a:rPr kumimoji="0" lang="ru-RU" smtClean="0"/>
              <a:t>Образец заголовка</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04.03.2021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a:xfrm>
            <a:off x="4361688" y="1026372"/>
            <a:ext cx="457200" cy="441325"/>
          </a:xfrm>
        </p:spPr>
        <p:txBody>
          <a:bodyPr/>
          <a:lstStyle/>
          <a:p>
            <a:fld id="{725C68B6-61C2-468F-89AB-4B9F7531AA68}" type="slidenum">
              <a:rPr lang="ru-RU" smtClean="0"/>
              <a:pPr/>
              <a:t>‹#›</a:t>
            </a:fld>
            <a:endParaRPr lang="ru-RU"/>
          </a:p>
        </p:txBody>
      </p:sp>
      <p:sp>
        <p:nvSpPr>
          <p:cNvPr id="8" name="Содержимое 7"/>
          <p:cNvSpPr>
            <a:spLocks noGrp="1"/>
          </p:cNvSpPr>
          <p:nvPr>
            <p:ph sz="quarter" idx="1"/>
          </p:nvPr>
        </p:nvSpPr>
        <p:spPr>
          <a:xfrm>
            <a:off x="301752" y="1527048"/>
            <a:ext cx="850392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1"/>
      </p:bgRef>
    </p:bg>
    <p:spTree>
      <p:nvGrpSpPr>
        <p:cNvPr id="1" name=""/>
        <p:cNvGrpSpPr/>
        <p:nvPr/>
      </p:nvGrpSpPr>
      <p:grpSpPr>
        <a:xfrm>
          <a:off x="0" y="0"/>
          <a:ext cx="0" cy="0"/>
          <a:chOff x="0" y="0"/>
          <a:chExt cx="0" cy="0"/>
        </a:xfrm>
      </p:grpSpPr>
      <p:sp>
        <p:nvSpPr>
          <p:cNvPr id="17" name="Прямоугольник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Прямоугольник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Прямоугольник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Прямоугольник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Прямоугольник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Текст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3" name="Прямоугольник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Прямоугольник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Нижний колонтитул 4"/>
          <p:cNvSpPr>
            <a:spLocks noGrp="1"/>
          </p:cNvSpPr>
          <p:nvPr>
            <p:ph type="ftr" sz="quarter" idx="11"/>
          </p:nvPr>
        </p:nvSpPr>
        <p:spPr/>
        <p:txBody>
          <a:bodyPr/>
          <a:lstStyle/>
          <a:p>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04.03.2021</a:t>
            </a:fld>
            <a:endParaRPr lang="ru-RU"/>
          </a:p>
        </p:txBody>
      </p:sp>
      <p:sp>
        <p:nvSpPr>
          <p:cNvPr id="8" name="Прямая соединительная линия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Овал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Овал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Номер слайда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725C68B6-61C2-468F-89AB-4B9F7531AA68}" type="slidenum">
              <a:rPr lang="ru-RU" smtClean="0"/>
              <a:pPr/>
              <a:t>‹#›</a:t>
            </a:fld>
            <a:endParaRPr lang="ru-RU"/>
          </a:p>
        </p:txBody>
      </p:sp>
      <p:sp>
        <p:nvSpPr>
          <p:cNvPr id="2" name="Заголовок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ru-RU" smtClean="0"/>
              <a:t>Образец заголовка</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752" y="228600"/>
            <a:ext cx="8534400" cy="758952"/>
          </a:xfrm>
        </p:spPr>
        <p:txBody>
          <a:bodyPr/>
          <a:lstStyle/>
          <a:p>
            <a:r>
              <a:rPr kumimoji="0" lang="ru-RU" smtClean="0"/>
              <a:t>Образец заголовка</a:t>
            </a:r>
            <a:endParaRPr kumimoji="0" lang="en-US"/>
          </a:p>
        </p:txBody>
      </p:sp>
      <p:sp>
        <p:nvSpPr>
          <p:cNvPr id="5" name="Дата 4"/>
          <p:cNvSpPr>
            <a:spLocks noGrp="1"/>
          </p:cNvSpPr>
          <p:nvPr>
            <p:ph type="dt" sz="half" idx="10"/>
          </p:nvPr>
        </p:nvSpPr>
        <p:spPr>
          <a:xfrm>
            <a:off x="5791200" y="6409944"/>
            <a:ext cx="3044952" cy="365760"/>
          </a:xfrm>
        </p:spPr>
        <p:txBody>
          <a:bodyPr/>
          <a:lstStyle/>
          <a:p>
            <a:fld id="{5B106E36-FD25-4E2D-B0AA-010F637433A0}" type="datetimeFigureOut">
              <a:rPr lang="ru-RU" smtClean="0"/>
              <a:pPr/>
              <a:t>04.03.2021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
        <p:nvSpPr>
          <p:cNvPr id="8" name="Прямая соединительная линия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Содержимое 9"/>
          <p:cNvSpPr>
            <a:spLocks noGrp="1"/>
          </p:cNvSpPr>
          <p:nvPr>
            <p:ph sz="half" idx="1"/>
          </p:nvPr>
        </p:nvSpPr>
        <p:spPr>
          <a:xfrm>
            <a:off x="301752" y="1371600"/>
            <a:ext cx="4038600" cy="4681728"/>
          </a:xfrm>
        </p:spPr>
        <p:txBody>
          <a:bodyPr/>
          <a:lstStyle>
            <a:lvl1pPr>
              <a:defRPr sz="2500"/>
            </a:lvl1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2" name="Содержимое 11"/>
          <p:cNvSpPr>
            <a:spLocks noGrp="1"/>
          </p:cNvSpPr>
          <p:nvPr>
            <p:ph sz="half" idx="2"/>
          </p:nvPr>
        </p:nvSpPr>
        <p:spPr>
          <a:xfrm>
            <a:off x="4800600" y="1371600"/>
            <a:ext cx="4038600" cy="4681728"/>
          </a:xfrm>
        </p:spPr>
        <p:txBody>
          <a:bodyPr/>
          <a:lstStyle>
            <a:lvl1pPr>
              <a:defRPr sz="2500"/>
            </a:lvl1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Ref idx="1001">
        <a:schemeClr val="bg2"/>
      </p:bgRef>
    </p:bg>
    <p:spTree>
      <p:nvGrpSpPr>
        <p:cNvPr id="1" name=""/>
        <p:cNvGrpSpPr/>
        <p:nvPr/>
      </p:nvGrpSpPr>
      <p:grpSpPr>
        <a:xfrm>
          <a:off x="0" y="0"/>
          <a:ext cx="0" cy="0"/>
          <a:chOff x="0" y="0"/>
          <a:chExt cx="0" cy="0"/>
        </a:xfrm>
      </p:grpSpPr>
      <p:sp>
        <p:nvSpPr>
          <p:cNvPr id="10" name="Прямая соединительная линия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Прямоугольник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Прямоугольник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Прямоугольник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Прямоугольник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Прямоугольник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оугольник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Текст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7" name="Дата 6"/>
          <p:cNvSpPr>
            <a:spLocks noGrp="1"/>
          </p:cNvSpPr>
          <p:nvPr>
            <p:ph type="dt" sz="half" idx="10"/>
          </p:nvPr>
        </p:nvSpPr>
        <p:spPr/>
        <p:txBody>
          <a:bodyPr/>
          <a:lstStyle/>
          <a:p>
            <a:fld id="{5B106E36-FD25-4E2D-B0AA-010F637433A0}" type="datetimeFigureOut">
              <a:rPr lang="ru-RU" smtClean="0"/>
              <a:pPr/>
              <a:t>04.03.2021</a:t>
            </a:fld>
            <a:endParaRPr lang="ru-RU"/>
          </a:p>
        </p:txBody>
      </p:sp>
      <p:sp>
        <p:nvSpPr>
          <p:cNvPr id="8" name="Нижний колонтитул 7"/>
          <p:cNvSpPr>
            <a:spLocks noGrp="1"/>
          </p:cNvSpPr>
          <p:nvPr>
            <p:ph type="ftr" sz="quarter" idx="11"/>
          </p:nvPr>
        </p:nvSpPr>
        <p:spPr>
          <a:xfrm>
            <a:off x="304800" y="6409944"/>
            <a:ext cx="3581400" cy="365760"/>
          </a:xfrm>
        </p:spPr>
        <p:txBody>
          <a:bodyPr/>
          <a:lstStyle/>
          <a:p>
            <a:endParaRPr lang="ru-RU"/>
          </a:p>
        </p:txBody>
      </p:sp>
      <p:sp>
        <p:nvSpPr>
          <p:cNvPr id="15" name="Прямая соединительная линия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Содержимое 23"/>
          <p:cNvSpPr>
            <a:spLocks noGrp="1"/>
          </p:cNvSpPr>
          <p:nvPr>
            <p:ph sz="quarter" idx="2"/>
          </p:nvPr>
        </p:nvSpPr>
        <p:spPr>
          <a:xfrm>
            <a:off x="301752" y="2471383"/>
            <a:ext cx="4041648" cy="3818404"/>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6" name="Содержимое 25"/>
          <p:cNvSpPr>
            <a:spLocks noGrp="1"/>
          </p:cNvSpPr>
          <p:nvPr>
            <p:ph sz="quarter" idx="4"/>
          </p:nvPr>
        </p:nvSpPr>
        <p:spPr>
          <a:xfrm>
            <a:off x="4800600" y="2471383"/>
            <a:ext cx="4038600" cy="382219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Овал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Овал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Номер слайда 8"/>
          <p:cNvSpPr>
            <a:spLocks noGrp="1"/>
          </p:cNvSpPr>
          <p:nvPr>
            <p:ph type="sldNum" sz="quarter" idx="12"/>
          </p:nvPr>
        </p:nvSpPr>
        <p:spPr>
          <a:xfrm>
            <a:off x="4343400" y="1042416"/>
            <a:ext cx="457200" cy="441325"/>
          </a:xfrm>
        </p:spPr>
        <p:txBody>
          <a:bodyPr/>
          <a:lstStyle>
            <a:lvl1pPr algn="ctr">
              <a:defRPr/>
            </a:lvl1pPr>
          </a:lstStyle>
          <a:p>
            <a:fld id="{725C68B6-61C2-468F-89AB-4B9F7531AA68}" type="slidenum">
              <a:rPr lang="ru-RU" smtClean="0"/>
              <a:pPr/>
              <a:t>‹#›</a:t>
            </a:fld>
            <a:endParaRPr lang="ru-RU"/>
          </a:p>
        </p:txBody>
      </p:sp>
      <p:sp>
        <p:nvSpPr>
          <p:cNvPr id="23" name="Заголовок 22"/>
          <p:cNvSpPr>
            <a:spLocks noGrp="1"/>
          </p:cNvSpPr>
          <p:nvPr>
            <p:ph type="title"/>
          </p:nvPr>
        </p:nvSpPr>
        <p:spPr/>
        <p:txBody>
          <a:bodyPr rtlCol="0" anchor="b" anchorCtr="0"/>
          <a:lstStyle/>
          <a:p>
            <a:r>
              <a:rPr kumimoji="0" lang="ru-RU" smtClean="0"/>
              <a:t>Образец заголовка</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5B106E36-FD25-4E2D-B0AA-010F637433A0}" type="datetimeFigureOut">
              <a:rPr lang="ru-RU" smtClean="0"/>
              <a:pPr/>
              <a:t>04.03.2021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a:xfrm>
            <a:off x="4343400" y="1036020"/>
            <a:ext cx="457200" cy="441325"/>
          </a:xfrm>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7" name="Прямоугольник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Прямоугольник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Прямоугольник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Прямоугольник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Прямоугольник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Прямоугольник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Дата 1"/>
          <p:cNvSpPr>
            <a:spLocks noGrp="1"/>
          </p:cNvSpPr>
          <p:nvPr>
            <p:ph type="dt" sz="half" idx="10"/>
          </p:nvPr>
        </p:nvSpPr>
        <p:spPr/>
        <p:txBody>
          <a:bodyPr/>
          <a:lstStyle/>
          <a:p>
            <a:fld id="{5B106E36-FD25-4E2D-B0AA-010F637433A0}" type="datetimeFigureOut">
              <a:rPr lang="ru-RU" smtClean="0"/>
              <a:pPr/>
              <a:t>04.03.2021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a:xfrm>
            <a:off x="4267200" y="6324600"/>
            <a:ext cx="609600" cy="441324"/>
          </a:xfrm>
        </p:spPr>
        <p:txBody>
          <a:bodyPr/>
          <a:lstStyle>
            <a:lvl1pPr>
              <a:defRPr>
                <a:solidFill>
                  <a:srgbClr val="FFFFFF"/>
                </a:solidFill>
              </a:defRPr>
            </a:lvl1p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1">
        <a:schemeClr val="bg1"/>
      </p:bgRef>
    </p:bg>
    <p:spTree>
      <p:nvGrpSpPr>
        <p:cNvPr id="1" name=""/>
        <p:cNvGrpSpPr/>
        <p:nvPr/>
      </p:nvGrpSpPr>
      <p:grpSpPr>
        <a:xfrm>
          <a:off x="0" y="0"/>
          <a:ext cx="0" cy="0"/>
          <a:chOff x="0" y="0"/>
          <a:chExt cx="0" cy="0"/>
        </a:xfrm>
      </p:grpSpPr>
      <p:sp>
        <p:nvSpPr>
          <p:cNvPr id="19" name="Прямоугольник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Прямоугольник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Прямоугольник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Прямоугольник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Прямоугольник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8" name="Прямоугольник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Прямая соединительная линия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Содержимое 19"/>
          <p:cNvSpPr>
            <a:spLocks noGrp="1"/>
          </p:cNvSpPr>
          <p:nvPr>
            <p:ph sz="quarter" idx="1"/>
          </p:nvPr>
        </p:nvSpPr>
        <p:spPr>
          <a:xfrm>
            <a:off x="3124200" y="685800"/>
            <a:ext cx="5638800" cy="54102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Овал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Овал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Номер слайда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725C68B6-61C2-468F-89AB-4B9F7531AA68}" type="slidenum">
              <a:rPr lang="ru-RU" smtClean="0"/>
              <a:pPr/>
              <a:t>‹#›</a:t>
            </a:fld>
            <a:endParaRPr lang="ru-RU"/>
          </a:p>
        </p:txBody>
      </p:sp>
      <p:sp>
        <p:nvSpPr>
          <p:cNvPr id="21" name="Прямоугольник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04.03.2021</a:t>
            </a:fld>
            <a:endParaRPr lang="ru-RU"/>
          </a:p>
        </p:txBody>
      </p:sp>
      <p:sp>
        <p:nvSpPr>
          <p:cNvPr id="6" name="Нижний колонтитул 5"/>
          <p:cNvSpPr>
            <a:spLocks noGrp="1"/>
          </p:cNvSpPr>
          <p:nvPr>
            <p:ph type="ftr" sz="quarter" idx="11"/>
          </p:nvPr>
        </p:nvSpPr>
        <p:spPr>
          <a:xfrm>
            <a:off x="301752" y="6410848"/>
            <a:ext cx="3383280" cy="365760"/>
          </a:xfrm>
        </p:spPr>
        <p:txBody>
          <a:bodyPr/>
          <a:lstStyle/>
          <a:p>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1" name="Прямая соединительная линия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Прямоугольник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Прямоугольник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Прямоугольник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Прямоугольник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Прямоугольник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Прямоугольник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Овал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Овал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Номер слайда 6"/>
          <p:cNvSpPr>
            <a:spLocks noGrp="1"/>
          </p:cNvSpPr>
          <p:nvPr>
            <p:ph type="sldNum" sz="quarter" idx="12"/>
          </p:nvPr>
        </p:nvSpPr>
        <p:spPr>
          <a:xfrm>
            <a:off x="1371600" y="312738"/>
            <a:ext cx="457200" cy="441325"/>
          </a:xfrm>
        </p:spPr>
        <p:txBody>
          <a:bodyPr/>
          <a:lstStyle/>
          <a:p>
            <a:fld id="{725C68B6-61C2-468F-89AB-4B9F7531AA68}" type="slidenum">
              <a:rPr lang="ru-RU" smtClean="0"/>
              <a:pPr/>
              <a:t>‹#›</a:t>
            </a:fld>
            <a:endParaRPr lang="ru-RU"/>
          </a:p>
        </p:txBody>
      </p:sp>
      <p:sp>
        <p:nvSpPr>
          <p:cNvPr id="2" name="Заголовок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3000375" y="609600"/>
            <a:ext cx="5867400" cy="4267200"/>
          </a:xfrm>
        </p:spPr>
        <p:txBody>
          <a:bodyPr/>
          <a:lstStyle>
            <a:lvl1pPr marL="0" indent="0">
              <a:buNone/>
              <a:defRPr sz="3200"/>
            </a:lvl1pPr>
          </a:lstStyle>
          <a:p>
            <a:r>
              <a:rPr kumimoji="0" lang="ru-RU" smtClean="0"/>
              <a:t>Вставка рисунка</a:t>
            </a:r>
            <a:endParaRPr kumimoji="0" lang="en-US" dirty="0"/>
          </a:p>
        </p:txBody>
      </p:sp>
      <p:sp>
        <p:nvSpPr>
          <p:cNvPr id="4" name="Текст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22" name="Прямоугольник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Дата 4"/>
          <p:cNvSpPr>
            <a:spLocks noGrp="1"/>
          </p:cNvSpPr>
          <p:nvPr>
            <p:ph type="dt" sz="half" idx="10"/>
          </p:nvPr>
        </p:nvSpPr>
        <p:spPr>
          <a:xfrm>
            <a:off x="5788152" y="6404984"/>
            <a:ext cx="3044952" cy="365760"/>
          </a:xfrm>
        </p:spPr>
        <p:txBody>
          <a:bodyPr/>
          <a:lstStyle/>
          <a:p>
            <a:fld id="{5B106E36-FD25-4E2D-B0AA-010F637433A0}" type="datetimeFigureOut">
              <a:rPr lang="ru-RU" smtClean="0"/>
              <a:pPr/>
              <a:t>04.03.2021</a:t>
            </a:fld>
            <a:endParaRPr lang="ru-RU"/>
          </a:p>
        </p:txBody>
      </p:sp>
      <p:sp>
        <p:nvSpPr>
          <p:cNvPr id="6" name="Нижний колонтитул 5"/>
          <p:cNvSpPr>
            <a:spLocks noGrp="1"/>
          </p:cNvSpPr>
          <p:nvPr>
            <p:ph type="ftr" sz="quarter" idx="11"/>
          </p:nvPr>
        </p:nvSpPr>
        <p:spPr>
          <a:xfrm>
            <a:off x="301752" y="6410848"/>
            <a:ext cx="3584448" cy="365760"/>
          </a:xfrm>
        </p:spPr>
        <p:txBody>
          <a:bodyPr/>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Прямоугольник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Прямоугольник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Прямоугольник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Прямоугольник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Дата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5B106E36-FD25-4E2D-B0AA-010F637433A0}" type="datetimeFigureOut">
              <a:rPr lang="ru-RU" smtClean="0"/>
              <a:pPr/>
              <a:t>04.03.2021</a:t>
            </a:fld>
            <a:endParaRPr lang="ru-RU"/>
          </a:p>
        </p:txBody>
      </p:sp>
      <p:sp>
        <p:nvSpPr>
          <p:cNvPr id="3" name="Нижний колонтитул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ru-RU"/>
          </a:p>
        </p:txBody>
      </p:sp>
      <p:sp>
        <p:nvSpPr>
          <p:cNvPr id="8" name="Прямоугольник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Прямая соединительная линия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Овал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Овал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Номер слайда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725C68B6-61C2-468F-89AB-4B9F7531AA68}" type="slidenum">
              <a:rPr lang="ru-RU" smtClean="0"/>
              <a:pPr/>
              <a:t>‹#›</a:t>
            </a:fld>
            <a:endParaRPr lang="ru-RU"/>
          </a:p>
        </p:txBody>
      </p:sp>
      <p:sp>
        <p:nvSpPr>
          <p:cNvPr id="22" name="Заголовок 21"/>
          <p:cNvSpPr>
            <a:spLocks noGrp="1"/>
          </p:cNvSpPr>
          <p:nvPr>
            <p:ph type="title"/>
          </p:nvPr>
        </p:nvSpPr>
        <p:spPr>
          <a:xfrm>
            <a:off x="301752" y="228600"/>
            <a:ext cx="8534400" cy="758952"/>
          </a:xfrm>
          <a:prstGeom prst="rect">
            <a:avLst/>
          </a:prstGeom>
        </p:spPr>
        <p:txBody>
          <a:bodyPr vert="horz" anchor="b">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88640"/>
            <a:ext cx="8424936" cy="1224136"/>
          </a:xfrm>
        </p:spPr>
        <p:txBody>
          <a:bodyPr>
            <a:normAutofit fontScale="90000"/>
          </a:bodyPr>
          <a:lstStyle/>
          <a:p>
            <a:r>
              <a:rPr lang="ru-RU" dirty="0" smtClean="0">
                <a:solidFill>
                  <a:srgbClr val="C00000"/>
                </a:solidFill>
              </a:rPr>
              <a:t>Социальная практика МБУ ДО «ДДТ им. </a:t>
            </a:r>
            <a:r>
              <a:rPr lang="ru-RU" dirty="0" smtClean="0">
                <a:solidFill>
                  <a:srgbClr val="C00000"/>
                </a:solidFill>
              </a:rPr>
              <a:t>Клавдии </a:t>
            </a:r>
            <a:r>
              <a:rPr lang="ru-RU" dirty="0" smtClean="0">
                <a:solidFill>
                  <a:srgbClr val="C00000"/>
                </a:solidFill>
              </a:rPr>
              <a:t>Ивановны Назаровой» в рамках </a:t>
            </a:r>
            <a:r>
              <a:rPr lang="ru-RU" dirty="0" err="1" smtClean="0">
                <a:solidFill>
                  <a:srgbClr val="C00000"/>
                </a:solidFill>
              </a:rPr>
              <a:t>киноурока</a:t>
            </a:r>
            <a:r>
              <a:rPr lang="ru-RU" dirty="0" smtClean="0">
                <a:solidFill>
                  <a:srgbClr val="C00000"/>
                </a:solidFill>
              </a:rPr>
              <a:t> «Мандарин»</a:t>
            </a:r>
            <a:endParaRPr lang="ru-RU" dirty="0">
              <a:solidFill>
                <a:srgbClr val="C00000"/>
              </a:solidFill>
            </a:endParaRPr>
          </a:p>
        </p:txBody>
      </p:sp>
      <p:pic>
        <p:nvPicPr>
          <p:cNvPr id="5" name="Рисунок 4"/>
          <p:cNvPicPr>
            <a:picLocks noChangeAspect="1"/>
          </p:cNvPicPr>
          <p:nvPr/>
        </p:nvPicPr>
        <p:blipFill rotWithShape="1">
          <a:blip r:embed="rId2" cstate="screen">
            <a:extLst>
              <a:ext uri="{28A0092B-C50C-407E-A947-70E740481C1C}">
                <a14:useLocalDpi xmlns:a14="http://schemas.microsoft.com/office/drawing/2010/main"/>
              </a:ext>
            </a:extLst>
          </a:blip>
          <a:srcRect l="12118" t="7869" r="12861" b="18172"/>
          <a:stretch/>
        </p:blipFill>
        <p:spPr>
          <a:xfrm>
            <a:off x="683568" y="1700808"/>
            <a:ext cx="7920880" cy="4392488"/>
          </a:xfrm>
          <a:prstGeom prst="rect">
            <a:avLst/>
          </a:prstGeom>
        </p:spPr>
      </p:pic>
    </p:spTree>
    <p:extLst>
      <p:ext uri="{BB962C8B-B14F-4D97-AF65-F5344CB8AC3E}">
        <p14:creationId xmlns:p14="http://schemas.microsoft.com/office/powerpoint/2010/main" val="1819402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4294967295"/>
          </p:nvPr>
        </p:nvSpPr>
        <p:spPr>
          <a:xfrm>
            <a:off x="251520" y="2606188"/>
            <a:ext cx="8482905" cy="3948600"/>
          </a:xfrm>
        </p:spPr>
        <p:txBody>
          <a:bodyPr>
            <a:normAutofit fontScale="92500" lnSpcReduction="10000"/>
          </a:bodyPr>
          <a:lstStyle/>
          <a:p>
            <a:pPr marL="0" indent="0" algn="just">
              <a:buNone/>
            </a:pPr>
            <a:r>
              <a:rPr lang="ru-RU" dirty="0"/>
              <a:t>Д</a:t>
            </a:r>
            <a:r>
              <a:rPr lang="ru-RU" dirty="0" smtClean="0"/>
              <a:t>оброта одно из самых лучших свойств души человека, позволяющее не оставаться равнодушным к бедам других, оказываться рядом тогда, когда это так необходимо человеку.</a:t>
            </a:r>
          </a:p>
          <a:p>
            <a:pPr marL="0" indent="0" algn="just">
              <a:buNone/>
            </a:pPr>
            <a:r>
              <a:rPr lang="ru-RU" dirty="0" smtClean="0"/>
              <a:t>Просмотрев фильм «Мандарин» в рамках Всероссийского проекта «</a:t>
            </a:r>
            <a:r>
              <a:rPr lang="ru-RU" dirty="0" err="1" smtClean="0"/>
              <a:t>Киноуроки</a:t>
            </a:r>
            <a:r>
              <a:rPr lang="ru-RU" dirty="0" smtClean="0"/>
              <a:t> в школах России» учащиеся дома детского творчества вдохновились идеей помощи людям старшего поколения, «братьям» нашим меньшим и укреплению дружеских теплых отношений среди сверстников. </a:t>
            </a:r>
            <a:endParaRPr lang="ru-RU" dirty="0"/>
          </a:p>
        </p:txBody>
      </p:sp>
      <p:pic>
        <p:nvPicPr>
          <p:cNvPr id="6" name="Рисунок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4680" y="332656"/>
            <a:ext cx="5328592" cy="2273532"/>
          </a:xfrm>
          <a:prstGeom prst="rect">
            <a:avLst/>
          </a:prstGeom>
        </p:spPr>
      </p:pic>
    </p:spTree>
    <p:extLst>
      <p:ext uri="{BB962C8B-B14F-4D97-AF65-F5344CB8AC3E}">
        <p14:creationId xmlns:p14="http://schemas.microsoft.com/office/powerpoint/2010/main" val="395682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pwh_uPnMm5I.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55976" y="2564904"/>
            <a:ext cx="4644008" cy="3744416"/>
          </a:xfrm>
          <a:prstGeom prst="rect">
            <a:avLst/>
          </a:prstGeom>
          <a:noFill/>
        </p:spPr>
      </p:pic>
      <p:sp>
        <p:nvSpPr>
          <p:cNvPr id="4" name="Прямоугольник 3"/>
          <p:cNvSpPr/>
          <p:nvPr/>
        </p:nvSpPr>
        <p:spPr>
          <a:xfrm>
            <a:off x="179512" y="188640"/>
            <a:ext cx="4104456" cy="6192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i="1" dirty="0" smtClean="0">
                <a:solidFill>
                  <a:schemeClr val="tx1"/>
                </a:solidFill>
              </a:rPr>
              <a:t>	 «Юнармейский отряд дома детского творчества», совместно с Администрацией города поздравили ветеранов </a:t>
            </a:r>
            <a:r>
              <a:rPr lang="ru-RU" i="1" dirty="0" smtClean="0">
                <a:solidFill>
                  <a:schemeClr val="tx1"/>
                </a:solidFill>
                <a:latin typeface="Times New Roman" pitchFamily="18" charset="0"/>
                <a:cs typeface="Times New Roman" pitchFamily="18" charset="0"/>
              </a:rPr>
              <a:t>Великой Отечественной войны  с праздниками</a:t>
            </a:r>
            <a:r>
              <a:rPr lang="ru-RU" dirty="0" smtClean="0">
                <a:solidFill>
                  <a:schemeClr val="tx1"/>
                </a:solidFill>
                <a:latin typeface="Times New Roman" pitchFamily="18" charset="0"/>
                <a:cs typeface="Times New Roman" pitchFamily="18" charset="0"/>
              </a:rPr>
              <a:t> </a:t>
            </a:r>
            <a:r>
              <a:rPr lang="ru-RU" i="1" dirty="0" smtClean="0">
                <a:solidFill>
                  <a:schemeClr val="tx1"/>
                </a:solidFill>
                <a:latin typeface="Times New Roman" pitchFamily="18" charset="0"/>
                <a:cs typeface="Times New Roman" pitchFamily="18" charset="0"/>
              </a:rPr>
              <a:t>и</a:t>
            </a:r>
            <a:r>
              <a:rPr lang="ru-RU" dirty="0" smtClean="0">
                <a:solidFill>
                  <a:schemeClr val="tx1"/>
                </a:solidFill>
                <a:latin typeface="Times New Roman" pitchFamily="18" charset="0"/>
                <a:cs typeface="Times New Roman" pitchFamily="18" charset="0"/>
              </a:rPr>
              <a:t> </a:t>
            </a:r>
            <a:r>
              <a:rPr lang="ru-RU" i="1" dirty="0" smtClean="0">
                <a:solidFill>
                  <a:schemeClr val="tx1"/>
                </a:solidFill>
                <a:latin typeface="Times New Roman" pitchFamily="18" charset="0"/>
                <a:cs typeface="Times New Roman" pitchFamily="18" charset="0"/>
              </a:rPr>
              <a:t>собрали дополнительную информацию о ветеранах :</a:t>
            </a:r>
            <a:endParaRPr lang="ru-RU" i="1" dirty="0" smtClean="0"/>
          </a:p>
          <a:p>
            <a:pPr algn="just"/>
            <a:r>
              <a:rPr lang="ru-RU" b="1" dirty="0" smtClean="0">
                <a:solidFill>
                  <a:schemeClr val="tx1"/>
                </a:solidFill>
                <a:latin typeface="Times New Roman" pitchFamily="18" charset="0"/>
                <a:cs typeface="Times New Roman" pitchFamily="18" charset="0"/>
              </a:rPr>
              <a:t>Людмилу  Александровну Шустову </a:t>
            </a:r>
            <a:r>
              <a:rPr lang="ru-RU" dirty="0" smtClean="0">
                <a:solidFill>
                  <a:schemeClr val="tx1"/>
                </a:solidFill>
                <a:latin typeface="Times New Roman" pitchFamily="18" charset="0"/>
                <a:cs typeface="Times New Roman" pitchFamily="18" charset="0"/>
              </a:rPr>
              <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В этом году она отметила своё 95-летие. Людмила Александровна является потомком островского купеческого рода Антиповых. Во время войны была дважды легко ранена, а День Победы встретила в Берлине. Была свидетелем послевоенного восстановления столицы ГДР. После войны много лет работала в сфере торговли.</a:t>
            </a:r>
            <a:br>
              <a:rPr lang="ru-RU" dirty="0" smtClean="0">
                <a:solidFill>
                  <a:schemeClr val="tx1"/>
                </a:solidFill>
                <a:latin typeface="Times New Roman" pitchFamily="18" charset="0"/>
                <a:cs typeface="Times New Roman" pitchFamily="18" charset="0"/>
              </a:rPr>
            </a:br>
            <a:endParaRPr lang="ru-RU" dirty="0" smtClean="0">
              <a:solidFill>
                <a:schemeClr val="tx1"/>
              </a:solidFill>
              <a:latin typeface="Times New Roman" pitchFamily="18" charset="0"/>
              <a:cs typeface="Times New Roman" pitchFamily="18" charset="0"/>
            </a:endParaRPr>
          </a:p>
          <a:p>
            <a:pPr algn="just"/>
            <a:endParaRPr lang="ru-RU" dirty="0"/>
          </a:p>
        </p:txBody>
      </p:sp>
      <p:sp>
        <p:nvSpPr>
          <p:cNvPr id="6" name="Прямоугольник 5"/>
          <p:cNvSpPr/>
          <p:nvPr/>
        </p:nvSpPr>
        <p:spPr>
          <a:xfrm>
            <a:off x="4716016" y="764704"/>
            <a:ext cx="4104456" cy="369332"/>
          </a:xfrm>
          <a:prstGeom prst="rect">
            <a:avLst/>
          </a:prstGeom>
        </p:spPr>
        <p:txBody>
          <a:bodyPr wrap="square">
            <a:spAutoFit/>
          </a:bodyPr>
          <a:lstStyle/>
          <a:p>
            <a:pPr algn="ctr"/>
            <a:r>
              <a:rPr lang="ru-RU" b="1" dirty="0" smtClean="0">
                <a:solidFill>
                  <a:srgbClr val="C00000"/>
                </a:solidFill>
              </a:rPr>
              <a:t>Акция «Ветеран живёт рядом»</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752" y="188640"/>
            <a:ext cx="8534400" cy="798912"/>
          </a:xfrm>
        </p:spPr>
        <p:txBody>
          <a:bodyPr>
            <a:noAutofit/>
          </a:bodyPr>
          <a:lstStyle/>
          <a:p>
            <a:r>
              <a:rPr lang="ru-RU" sz="2000" b="1" dirty="0" smtClean="0">
                <a:solidFill>
                  <a:srgbClr val="C00000"/>
                </a:solidFill>
              </a:rPr>
              <a:t/>
            </a:r>
            <a:br>
              <a:rPr lang="ru-RU" sz="2000" b="1" dirty="0" smtClean="0">
                <a:solidFill>
                  <a:srgbClr val="C00000"/>
                </a:solidFill>
              </a:rPr>
            </a:br>
            <a:r>
              <a:rPr lang="ru-RU" sz="2000" b="1" dirty="0" smtClean="0">
                <a:solidFill>
                  <a:srgbClr val="C00000"/>
                </a:solidFill>
              </a:rPr>
              <a:t>Акция «Ветеран живёт рядом»</a:t>
            </a:r>
            <a:br>
              <a:rPr lang="ru-RU" sz="2000" b="1" dirty="0" smtClean="0">
                <a:solidFill>
                  <a:srgbClr val="C00000"/>
                </a:solidFill>
              </a:rPr>
            </a:br>
            <a:endParaRPr lang="ru-RU" sz="2000" dirty="0"/>
          </a:p>
        </p:txBody>
      </p:sp>
      <p:pic>
        <p:nvPicPr>
          <p:cNvPr id="1026" name="Picture 2" descr="C:\Users\Admin\Downloads\7iIBjQypJzc.jpg"/>
          <p:cNvPicPr>
            <a:picLocks noGrp="1" noChangeAspect="1" noChangeArrowheads="1"/>
          </p:cNvPicPr>
          <p:nvPr>
            <p:ph sz="quarter" idx="1"/>
          </p:nvPr>
        </p:nvPicPr>
        <p:blipFill>
          <a:blip r:embed="rId2" cstate="screen">
            <a:extLst>
              <a:ext uri="{28A0092B-C50C-407E-A947-70E740481C1C}">
                <a14:useLocalDpi xmlns:a14="http://schemas.microsoft.com/office/drawing/2010/main"/>
              </a:ext>
            </a:extLst>
          </a:blip>
          <a:srcRect/>
          <a:stretch>
            <a:fillRect/>
          </a:stretch>
        </p:blipFill>
        <p:spPr bwMode="auto">
          <a:xfrm>
            <a:off x="467544" y="1484784"/>
            <a:ext cx="3240360" cy="4824536"/>
          </a:xfrm>
          <a:prstGeom prst="rect">
            <a:avLst/>
          </a:prstGeom>
          <a:noFill/>
        </p:spPr>
      </p:pic>
      <p:sp>
        <p:nvSpPr>
          <p:cNvPr id="5" name="Прямоугольник 4"/>
          <p:cNvSpPr/>
          <p:nvPr/>
        </p:nvSpPr>
        <p:spPr>
          <a:xfrm>
            <a:off x="3923928" y="1484784"/>
            <a:ext cx="4968552" cy="48245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dirty="0" smtClean="0">
                <a:solidFill>
                  <a:schemeClr val="tx1"/>
                </a:solidFill>
              </a:rPr>
              <a:t>	С признательностью и благодарностью Ветеран Великой Отечественной войны и труда  </a:t>
            </a:r>
            <a:r>
              <a:rPr lang="ru-RU" b="1" dirty="0" smtClean="0">
                <a:solidFill>
                  <a:schemeClr val="tx1"/>
                </a:solidFill>
              </a:rPr>
              <a:t>Таисия Павловна Павлова </a:t>
            </a:r>
            <a:r>
              <a:rPr lang="ru-RU" dirty="0" smtClean="0">
                <a:solidFill>
                  <a:schemeClr val="tx1"/>
                </a:solidFill>
              </a:rPr>
              <a:t>принимала поздравления с 90-летием. Эта удивительная женщина прожила непростую жизнь. Когда началась война ей было 11 лет. После войны долгое время жила в бункере. Не было денег и на учёбу, потому ей пришлось идти работать в колхоз. Работы она не боялась и с любовью на ферме хаживала за коровами, овцами, участвовала в прополке и уборке овощей на колхозных полях, заготавливала сено. </a:t>
            </a:r>
          </a:p>
          <a:p>
            <a:pPr algn="just"/>
            <a:r>
              <a:rPr lang="ru-RU" dirty="0" smtClean="0">
                <a:solidFill>
                  <a:schemeClr val="tx1"/>
                </a:solidFill>
              </a:rPr>
              <a:t>	Не смотря на все трудности жизни считает себя счастливой женщиной, ведь всё о чём она мечтала, сбылось.</a:t>
            </a:r>
            <a:endParaRPr lang="ru-RU" dirty="0">
              <a:solidFill>
                <a:schemeClr val="tx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000" b="1" dirty="0">
                <a:solidFill>
                  <a:srgbClr val="C00000"/>
                </a:solidFill>
              </a:rPr>
              <a:t>Акция «Ветеран живёт рядом»</a:t>
            </a:r>
            <a:endParaRPr lang="ru-RU" sz="2000" dirty="0"/>
          </a:p>
        </p:txBody>
      </p:sp>
      <p:pic>
        <p:nvPicPr>
          <p:cNvPr id="4" name="Объект 3"/>
          <p:cNvPicPr>
            <a:picLocks noGrp="1" noChangeAspect="1"/>
          </p:cNvPicPr>
          <p:nvPr>
            <p:ph sz="quarter" idx="1"/>
          </p:nvPr>
        </p:nvPicPr>
        <p:blipFill rotWithShape="1">
          <a:blip r:embed="rId2" cstate="screen">
            <a:extLst>
              <a:ext uri="{28A0092B-C50C-407E-A947-70E740481C1C}">
                <a14:useLocalDpi xmlns:a14="http://schemas.microsoft.com/office/drawing/2010/main"/>
              </a:ext>
            </a:extLst>
          </a:blip>
          <a:srcRect/>
          <a:stretch/>
        </p:blipFill>
        <p:spPr>
          <a:xfrm>
            <a:off x="4860032" y="1600472"/>
            <a:ext cx="3456384" cy="4449144"/>
          </a:xfrm>
          <a:prstGeom prst="rect">
            <a:avLst/>
          </a:prstGeom>
        </p:spPr>
      </p:pic>
      <p:sp>
        <p:nvSpPr>
          <p:cNvPr id="6" name="Прямоугольник 5"/>
          <p:cNvSpPr/>
          <p:nvPr/>
        </p:nvSpPr>
        <p:spPr>
          <a:xfrm>
            <a:off x="406737" y="1628800"/>
            <a:ext cx="4176464" cy="43924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dirty="0" smtClean="0">
                <a:solidFill>
                  <a:schemeClr val="tx1"/>
                </a:solidFill>
              </a:rPr>
              <a:t>Поздравили с вековым юбилеем бывшую совершеннолетнюю узницу концлагерей, Ветерана труда </a:t>
            </a:r>
            <a:r>
              <a:rPr lang="ru-RU" b="1" dirty="0" smtClean="0">
                <a:solidFill>
                  <a:schemeClr val="tx1"/>
                </a:solidFill>
              </a:rPr>
              <a:t>Клавдию Алексеевну Яковлеву</a:t>
            </a:r>
            <a:r>
              <a:rPr lang="ru-RU" dirty="0" smtClean="0">
                <a:solidFill>
                  <a:schemeClr val="tx1"/>
                </a:solidFill>
              </a:rPr>
              <a:t>, которая стала для всех нас живой легендой. Ее жизненный путь пример бесстрашия, трудолюбия, верности Родине. Но не смотря на ужасы Великой Отечественной Войны она сохранила доброту души, смогла остаться светлым, энергичным и жизнерадостным человеком.</a:t>
            </a:r>
            <a:endParaRPr lang="ru-RU" dirty="0">
              <a:solidFill>
                <a:schemeClr val="tx1"/>
              </a:solidFill>
            </a:endParaRPr>
          </a:p>
        </p:txBody>
      </p:sp>
    </p:spTree>
    <p:extLst>
      <p:ext uri="{BB962C8B-B14F-4D97-AF65-F5344CB8AC3E}">
        <p14:creationId xmlns:p14="http://schemas.microsoft.com/office/powerpoint/2010/main" val="877023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9101" y="404664"/>
            <a:ext cx="8534400" cy="1800200"/>
          </a:xfrm>
        </p:spPr>
        <p:txBody>
          <a:bodyPr>
            <a:normAutofit fontScale="90000"/>
          </a:bodyPr>
          <a:lstStyle/>
          <a:p>
            <a:pPr algn="just"/>
            <a:r>
              <a:rPr lang="ru-RU" sz="2000" dirty="0" smtClean="0">
                <a:solidFill>
                  <a:schemeClr val="tx1"/>
                </a:solidFill>
                <a:latin typeface="Times New Roman" pitchFamily="18" charset="0"/>
                <a:cs typeface="Times New Roman" pitchFamily="18" charset="0"/>
              </a:rPr>
              <a:t/>
            </a:r>
            <a:br>
              <a:rPr lang="ru-RU" sz="2000" dirty="0" smtClean="0">
                <a:solidFill>
                  <a:schemeClr val="tx1"/>
                </a:solidFill>
                <a:latin typeface="Times New Roman" pitchFamily="18" charset="0"/>
                <a:cs typeface="Times New Roman" pitchFamily="18" charset="0"/>
              </a:rPr>
            </a:br>
            <a:r>
              <a:rPr lang="ru-RU" sz="2000" dirty="0" smtClean="0">
                <a:solidFill>
                  <a:schemeClr val="tx1"/>
                </a:solidFill>
                <a:latin typeface="Times New Roman" pitchFamily="18" charset="0"/>
                <a:cs typeface="Times New Roman" pitchFamily="18" charset="0"/>
              </a:rPr>
              <a:t/>
            </a:r>
            <a:br>
              <a:rPr lang="ru-RU" sz="2000" dirty="0" smtClean="0">
                <a:solidFill>
                  <a:schemeClr val="tx1"/>
                </a:solidFill>
                <a:latin typeface="Times New Roman" pitchFamily="18" charset="0"/>
                <a:cs typeface="Times New Roman" pitchFamily="18" charset="0"/>
              </a:rPr>
            </a:br>
            <a:r>
              <a:rPr lang="ru-RU" sz="2000" dirty="0" smtClean="0">
                <a:solidFill>
                  <a:schemeClr val="tx1"/>
                </a:solidFill>
                <a:latin typeface="Times New Roman" pitchFamily="18" charset="0"/>
                <a:cs typeface="Times New Roman" pitchFamily="18" charset="0"/>
              </a:rPr>
              <a:t/>
            </a:r>
            <a:br>
              <a:rPr lang="ru-RU" sz="2000" dirty="0" smtClean="0">
                <a:solidFill>
                  <a:schemeClr val="tx1"/>
                </a:solidFill>
                <a:latin typeface="Times New Roman" pitchFamily="18" charset="0"/>
                <a:cs typeface="Times New Roman" pitchFamily="18" charset="0"/>
              </a:rPr>
            </a:br>
            <a:r>
              <a:rPr lang="ru-RU" sz="2000" dirty="0" smtClean="0">
                <a:solidFill>
                  <a:schemeClr val="tx1"/>
                </a:solidFill>
                <a:latin typeface="Times New Roman" pitchFamily="18" charset="0"/>
                <a:cs typeface="Times New Roman" pitchFamily="18" charset="0"/>
              </a:rPr>
              <a:t>                                                                                                                                                 	</a:t>
            </a:r>
            <a:r>
              <a:rPr lang="ru-RU" sz="2000" b="1" dirty="0" smtClean="0">
                <a:solidFill>
                  <a:srgbClr val="FF0000"/>
                </a:solidFill>
                <a:latin typeface="Times New Roman" pitchFamily="18" charset="0"/>
                <a:cs typeface="Times New Roman" pitchFamily="18" charset="0"/>
              </a:rPr>
              <a:t>Волонтерский отряд «отзывчивые сердца» организовали акцию «Помогите птицам».</a:t>
            </a:r>
            <a:r>
              <a:rPr lang="ru-RU" sz="2000" dirty="0" smtClean="0">
                <a:solidFill>
                  <a:schemeClr val="tx1"/>
                </a:solidFill>
                <a:latin typeface="Times New Roman" pitchFamily="18" charset="0"/>
                <a:cs typeface="Times New Roman" pitchFamily="18" charset="0"/>
              </a:rPr>
              <a:t>	 </a:t>
            </a:r>
            <a:br>
              <a:rPr lang="ru-RU" sz="2000" dirty="0" smtClean="0">
                <a:solidFill>
                  <a:schemeClr val="tx1"/>
                </a:solidFill>
                <a:latin typeface="Times New Roman" pitchFamily="18" charset="0"/>
                <a:cs typeface="Times New Roman" pitchFamily="18" charset="0"/>
              </a:rPr>
            </a:br>
            <a:r>
              <a:rPr lang="ru-RU" sz="2000" dirty="0" smtClean="0">
                <a:solidFill>
                  <a:schemeClr val="tx1"/>
                </a:solidFill>
                <a:latin typeface="Times New Roman" pitchFamily="18" charset="0"/>
                <a:cs typeface="Times New Roman" pitchFamily="18" charset="0"/>
              </a:rPr>
              <a:t>На улице очень холодно минус 22 и конечно братьям нашим меньшим нужна помощь и забота.	</a:t>
            </a:r>
            <a:br>
              <a:rPr lang="ru-RU" sz="2000" dirty="0" smtClean="0">
                <a:solidFill>
                  <a:schemeClr val="tx1"/>
                </a:solidFill>
                <a:latin typeface="Times New Roman" pitchFamily="18" charset="0"/>
                <a:cs typeface="Times New Roman" pitchFamily="18" charset="0"/>
              </a:rPr>
            </a:br>
            <a:r>
              <a:rPr lang="ru-RU" sz="2000" dirty="0" smtClean="0">
                <a:solidFill>
                  <a:schemeClr val="tx1"/>
                </a:solidFill>
                <a:latin typeface="Times New Roman" pitchFamily="18" charset="0"/>
                <a:cs typeface="Times New Roman" pitchFamily="18" charset="0"/>
              </a:rPr>
              <a:t>Первую партию корма (пять килограммов зерновой смеси) наши птицы сегодня попробовали. В следующие выходные продолжим эту акцию»</a:t>
            </a:r>
            <a:r>
              <a:rPr lang="ru-RU" dirty="0" smtClean="0"/>
              <a:t/>
            </a:r>
            <a:br>
              <a:rPr lang="ru-RU" dirty="0" smtClean="0"/>
            </a:br>
            <a:endParaRPr lang="ru-RU" dirty="0"/>
          </a:p>
        </p:txBody>
      </p:sp>
      <p:pic>
        <p:nvPicPr>
          <p:cNvPr id="5" name="Рисунок 4"/>
          <p:cNvPicPr>
            <a:picLocks noChangeAspect="1"/>
          </p:cNvPicPr>
          <p:nvPr/>
        </p:nvPicPr>
        <p:blipFill rotWithShape="1">
          <a:blip r:embed="rId2"/>
          <a:srcRect t="17301" r="-1391"/>
          <a:stretch/>
        </p:blipFill>
        <p:spPr>
          <a:xfrm>
            <a:off x="4560082" y="1772816"/>
            <a:ext cx="4293190" cy="4680520"/>
          </a:xfrm>
          <a:prstGeom prst="rect">
            <a:avLst/>
          </a:prstGeom>
        </p:spPr>
      </p:pic>
      <p:pic>
        <p:nvPicPr>
          <p:cNvPr id="6" name="Рисунок 5"/>
          <p:cNvPicPr>
            <a:picLocks noChangeAspect="1"/>
          </p:cNvPicPr>
          <p:nvPr/>
        </p:nvPicPr>
        <p:blipFill>
          <a:blip r:embed="rId3"/>
          <a:stretch>
            <a:fillRect/>
          </a:stretch>
        </p:blipFill>
        <p:spPr>
          <a:xfrm>
            <a:off x="332587" y="1772816"/>
            <a:ext cx="3602387" cy="481507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p:cNvSpPr txBox="1">
            <a:spLocks/>
          </p:cNvSpPr>
          <p:nvPr/>
        </p:nvSpPr>
        <p:spPr>
          <a:xfrm>
            <a:off x="415636" y="-24153"/>
            <a:ext cx="8424936" cy="1584176"/>
          </a:xfrm>
          <a:prstGeom prst="rect">
            <a:avLst/>
          </a:prstGeom>
        </p:spPr>
        <p:txBody>
          <a:bodyPr vert="horz" anchor="b">
            <a:normAutofit fontScale="97500"/>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pPr algn="l"/>
            <a:r>
              <a:rPr lang="ru-RU" sz="2000" dirty="0" smtClean="0">
                <a:solidFill>
                  <a:schemeClr val="tx1"/>
                </a:solidFill>
                <a:latin typeface="Times New Roman" pitchFamily="18" charset="0"/>
                <a:cs typeface="Times New Roman" pitchFamily="18" charset="0"/>
              </a:rPr>
              <a:t>	 </a:t>
            </a:r>
            <a:br>
              <a:rPr lang="ru-RU" sz="2000" dirty="0" smtClean="0">
                <a:solidFill>
                  <a:schemeClr val="tx1"/>
                </a:solidFill>
                <a:latin typeface="Times New Roman" pitchFamily="18" charset="0"/>
                <a:cs typeface="Times New Roman" pitchFamily="18" charset="0"/>
              </a:rPr>
            </a:br>
            <a:r>
              <a:rPr lang="ru-RU" dirty="0" smtClean="0"/>
              <a:t/>
            </a:r>
            <a:br>
              <a:rPr lang="ru-RU" dirty="0" smtClean="0"/>
            </a:br>
            <a:endParaRPr lang="ru-RU" dirty="0"/>
          </a:p>
        </p:txBody>
      </p:sp>
      <p:sp>
        <p:nvSpPr>
          <p:cNvPr id="9" name="Заголовок 1"/>
          <p:cNvSpPr>
            <a:spLocks noGrp="1"/>
          </p:cNvSpPr>
          <p:nvPr>
            <p:ph type="title"/>
          </p:nvPr>
        </p:nvSpPr>
        <p:spPr>
          <a:xfrm>
            <a:off x="288869" y="-315416"/>
            <a:ext cx="8534400" cy="1800200"/>
          </a:xfrm>
        </p:spPr>
        <p:txBody>
          <a:bodyPr>
            <a:normAutofit/>
          </a:bodyPr>
          <a:lstStyle/>
          <a:p>
            <a:pPr algn="just"/>
            <a:r>
              <a:rPr lang="ru-RU" sz="2000" dirty="0" smtClean="0">
                <a:solidFill>
                  <a:schemeClr val="tx1"/>
                </a:solidFill>
                <a:latin typeface="Times New Roman" pitchFamily="18" charset="0"/>
                <a:cs typeface="Times New Roman" pitchFamily="18" charset="0"/>
              </a:rPr>
              <a:t> </a:t>
            </a:r>
            <a:br>
              <a:rPr lang="ru-RU" sz="2000" dirty="0" smtClean="0">
                <a:solidFill>
                  <a:schemeClr val="tx1"/>
                </a:solidFill>
                <a:latin typeface="Times New Roman" pitchFamily="18" charset="0"/>
                <a:cs typeface="Times New Roman" pitchFamily="18" charset="0"/>
              </a:rPr>
            </a:br>
            <a:r>
              <a:rPr lang="ru-RU" sz="2000" dirty="0" smtClean="0">
                <a:solidFill>
                  <a:schemeClr val="tx1"/>
                </a:solidFill>
                <a:latin typeface="Times New Roman" pitchFamily="18" charset="0"/>
                <a:cs typeface="Times New Roman" pitchFamily="18" charset="0"/>
              </a:rPr>
              <a:t>Уходящий </a:t>
            </a:r>
            <a:r>
              <a:rPr lang="ru-RU" sz="2000" dirty="0">
                <a:solidFill>
                  <a:schemeClr val="tx1"/>
                </a:solidFill>
                <a:latin typeface="Times New Roman" pitchFamily="18" charset="0"/>
                <a:cs typeface="Times New Roman" pitchFamily="18" charset="0"/>
              </a:rPr>
              <a:t>год показал нам, насколько важно быть ВМЕСТЕ. Все мы поняли, как важно видеть счастье в мелочах и говорить «спасибо» всему, что с тобой происходит. В рамках </a:t>
            </a:r>
            <a:r>
              <a:rPr lang="ru-RU" sz="2000" dirty="0" err="1" smtClean="0">
                <a:solidFill>
                  <a:schemeClr val="tx1"/>
                </a:solidFill>
                <a:latin typeface="Times New Roman" pitchFamily="18" charset="0"/>
                <a:cs typeface="Times New Roman" pitchFamily="18" charset="0"/>
              </a:rPr>
              <a:t>челленджа</a:t>
            </a:r>
            <a:r>
              <a:rPr lang="ru-RU" sz="2000" dirty="0" smtClean="0">
                <a:solidFill>
                  <a:schemeClr val="tx1"/>
                </a:solidFill>
                <a:latin typeface="Times New Roman" pitchFamily="18" charset="0"/>
                <a:cs typeface="Times New Roman" pitchFamily="18" charset="0"/>
              </a:rPr>
              <a:t> коллектив Дома детского творчества  показал, как важно говорить Спасибо за все </a:t>
            </a:r>
            <a:r>
              <a:rPr lang="ru-RU" sz="2000" smtClean="0">
                <a:solidFill>
                  <a:schemeClr val="tx1"/>
                </a:solidFill>
                <a:latin typeface="Times New Roman" pitchFamily="18" charset="0"/>
                <a:cs typeface="Times New Roman" pitchFamily="18" charset="0"/>
              </a:rPr>
              <a:t>добрые </a:t>
            </a:r>
            <a:r>
              <a:rPr lang="ru-RU" sz="2000" smtClean="0">
                <a:solidFill>
                  <a:schemeClr val="tx1"/>
                </a:solidFill>
                <a:latin typeface="Times New Roman" pitchFamily="18" charset="0"/>
                <a:cs typeface="Times New Roman" pitchFamily="18" charset="0"/>
              </a:rPr>
              <a:t>дела.</a:t>
            </a:r>
            <a:endParaRPr lang="ru-RU" dirty="0"/>
          </a:p>
        </p:txBody>
      </p:sp>
      <p:pic>
        <p:nvPicPr>
          <p:cNvPr id="1026" name="Picture 2" descr="https://sun9-5.userapi.com/impf/d1mF7CphEr_1g5uwBkYRK1jQASwKgLL3hJ9fow/IJ-N2YIYreY.jpg?size=1125x1723&amp;quality=96&amp;sign=3ccfb4e9885a8179db47b79a47cdb257&amp;type=albu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664" y="1560023"/>
            <a:ext cx="3080012" cy="47172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un9-26.userapi.com/impf/mfOlM2AgfI75PxIEp-zYSnnqxm3wtUWYhnD6Pw/BvLIKTSE2hM.jpg?size=1125x1834&amp;quality=96&amp;sign=7dc02a8c726c5b46f201a6afe1f959e4&amp;type=albu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4959" y="1566982"/>
            <a:ext cx="2772845" cy="45203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sun9-15.userapi.com/impf/iP0jIufAunJTwG8-vEYpakOireInWLIie3wrYA/Upj_jzMslFY.jpg?size=1125x1817&amp;quality=96&amp;sign=ef87850a2457891846ab946426bbe43a&amp;type=albu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0322" y="1547814"/>
            <a:ext cx="2810655" cy="45395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539552" y="188640"/>
            <a:ext cx="8424936" cy="1224136"/>
          </a:xfrm>
          <a:prstGeom prst="rect">
            <a:avLst/>
          </a:prstGeom>
        </p:spPr>
        <p:txBody>
          <a:bodyPr>
            <a:normAutofit fontScale="97500"/>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endParaRPr lang="ru-RU" dirty="0"/>
          </a:p>
        </p:txBody>
      </p:sp>
      <p:pic>
        <p:nvPicPr>
          <p:cNvPr id="3" name="Рисунок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9552" y="332656"/>
            <a:ext cx="8064896" cy="3456385"/>
          </a:xfrm>
          <a:prstGeom prst="rect">
            <a:avLst/>
          </a:prstGeom>
        </p:spPr>
      </p:pic>
      <p:sp>
        <p:nvSpPr>
          <p:cNvPr id="5" name="Заголовок 1"/>
          <p:cNvSpPr txBox="1">
            <a:spLocks/>
          </p:cNvSpPr>
          <p:nvPr/>
        </p:nvSpPr>
        <p:spPr>
          <a:xfrm>
            <a:off x="359532" y="4149080"/>
            <a:ext cx="8424936" cy="1224136"/>
          </a:xfrm>
          <a:prstGeom prst="rect">
            <a:avLst/>
          </a:prstGeom>
        </p:spPr>
        <p:txBody>
          <a:bodyPr>
            <a:normAutofit fontScale="97500"/>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ru-RU" dirty="0" smtClean="0"/>
              <a:t>Добрые дела продолжаются!</a:t>
            </a:r>
            <a:endParaRPr lang="ru-RU" dirty="0"/>
          </a:p>
        </p:txBody>
      </p:sp>
    </p:spTree>
    <p:extLst>
      <p:ext uri="{BB962C8B-B14F-4D97-AF65-F5344CB8AC3E}">
        <p14:creationId xmlns:p14="http://schemas.microsoft.com/office/powerpoint/2010/main" val="2214261770"/>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Официальная">
  <a:themeElements>
    <a:clrScheme name="Официальная">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Официальная">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Официальная">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Civic</Template>
  <TotalTime>427</TotalTime>
  <Words>156</Words>
  <Application>Microsoft Office PowerPoint</Application>
  <PresentationFormat>Экран (4:3)</PresentationFormat>
  <Paragraphs>15</Paragraphs>
  <Slides>8</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8</vt:i4>
      </vt:variant>
    </vt:vector>
  </HeadingPairs>
  <TitlesOfParts>
    <vt:vector size="14" baseType="lpstr">
      <vt:lpstr>Calibri</vt:lpstr>
      <vt:lpstr>Georgia</vt:lpstr>
      <vt:lpstr>Times New Roman</vt:lpstr>
      <vt:lpstr>Wingdings</vt:lpstr>
      <vt:lpstr>Wingdings 2</vt:lpstr>
      <vt:lpstr>Официальная</vt:lpstr>
      <vt:lpstr>Социальная практика МБУ ДО «ДДТ им. Клавдии Ивановны Назаровой» в рамках киноурока «Мандарин»</vt:lpstr>
      <vt:lpstr>Презентация PowerPoint</vt:lpstr>
      <vt:lpstr>Презентация PowerPoint</vt:lpstr>
      <vt:lpstr> Акция «Ветеран живёт рядом» </vt:lpstr>
      <vt:lpstr>Акция «Ветеран живёт рядом»</vt:lpstr>
      <vt:lpstr>                                                                                                                                                     Волонтерский отряд «отзывчивые сердца» организовали акцию «Помогите птицам».   На улице очень холодно минус 22 и конечно братьям нашим меньшим нужна помощь и забота.  Первую партию корма (пять килограммов зерновой смеси) наши птицы сегодня попробовали. В следующие выходные продолжим эту акцию» </vt:lpstr>
      <vt:lpstr>  Уходящий год показал нам, насколько важно быть ВМЕСТЕ. Все мы поняли, как важно видеть счастье в мелочах и говорить «спасибо» всему, что с тобой происходит. В рамках челленджа коллектив Дома детского творчества  показал, как важно говорить Спасибо за все добрые дела.</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Admin</dc:creator>
  <cp:lastModifiedBy>User</cp:lastModifiedBy>
  <cp:revision>26</cp:revision>
  <dcterms:created xsi:type="dcterms:W3CDTF">2021-01-19T10:11:53Z</dcterms:created>
  <dcterms:modified xsi:type="dcterms:W3CDTF">2021-03-04T08:28:28Z</dcterms:modified>
</cp:coreProperties>
</file>