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13716000" cx="24384000"/>
  <p:notesSz cx="6858000" cy="9144000"/>
  <p:embeddedFontLst>
    <p:embeddedFont>
      <p:font typeface="Roboto"/>
      <p:regular r:id="rId40"/>
      <p:bold r:id="rId41"/>
      <p:italic r:id="rId42"/>
      <p:boldItalic r:id="rId43"/>
    </p:embeddedFont>
    <p:embeddedFont>
      <p:font typeface="Proxima Nova"/>
      <p:regular r:id="rId44"/>
      <p:bold r:id="rId45"/>
      <p:italic r:id="rId46"/>
      <p:boldItalic r:id="rId47"/>
    </p:embeddedFont>
    <p:embeddedFont>
      <p:font typeface="Helvetica Neue"/>
      <p:regular r:id="rId48"/>
      <p:bold r:id="rId49"/>
      <p:italic r:id="rId50"/>
      <p:boldItalic r:id="rId51"/>
    </p:embeddedFont>
    <p:embeddedFont>
      <p:font typeface="Roboto Mon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  <p15:guide id="3" pos="13776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56" roundtripDataSignature="AMtx7mgJGH5K5F2iMRCiWdoyA9leWAuJ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  <p:guide pos="1377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44" Type="http://schemas.openxmlformats.org/officeDocument/2006/relationships/font" Target="fonts/ProximaNova-regular.fntdata"/><Relationship Id="rId43" Type="http://schemas.openxmlformats.org/officeDocument/2006/relationships/font" Target="fonts/Roboto-boldItalic.fntdata"/><Relationship Id="rId46" Type="http://schemas.openxmlformats.org/officeDocument/2006/relationships/font" Target="fonts/ProximaNova-italic.fntdata"/><Relationship Id="rId45" Type="http://schemas.openxmlformats.org/officeDocument/2006/relationships/font" Target="fonts/ProximaNov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HelveticaNeue-regular.fntdata"/><Relationship Id="rId47" Type="http://schemas.openxmlformats.org/officeDocument/2006/relationships/font" Target="fonts/ProximaNova-boldItalic.fntdata"/><Relationship Id="rId49" Type="http://schemas.openxmlformats.org/officeDocument/2006/relationships/font" Target="fonts/HelveticaNeue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3" Type="http://schemas.openxmlformats.org/officeDocument/2006/relationships/font" Target="fonts/RobotoMono-bold.fntdata"/><Relationship Id="rId52" Type="http://schemas.openxmlformats.org/officeDocument/2006/relationships/font" Target="fonts/RobotoMono-regular.fntdata"/><Relationship Id="rId11" Type="http://schemas.openxmlformats.org/officeDocument/2006/relationships/slide" Target="slides/slide5.xml"/><Relationship Id="rId55" Type="http://schemas.openxmlformats.org/officeDocument/2006/relationships/font" Target="fonts/RobotoMono-boldItalic.fntdata"/><Relationship Id="rId10" Type="http://schemas.openxmlformats.org/officeDocument/2006/relationships/slide" Target="slides/slide4.xml"/><Relationship Id="rId54" Type="http://schemas.openxmlformats.org/officeDocument/2006/relationships/font" Target="fonts/RobotoMon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12c42cad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12c42cad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423ba4ca4_0_6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423ba4ca4_0_6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423ba4ca4_0_4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423ba4ca4_0_4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423ba4ca4_0_5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423ba4ca4_0_5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423ba4ca4_0_6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423ba4ca4_0_6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12c42cad9_0_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12c42cad9_0_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a12c42cad9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a12c42cad9_0_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12c42cad9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a12c42cad9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12c42cad9_0_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12c42cad9_0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12c42cad9_0_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12c42cad9_0_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3118f255b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3118f255b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фон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24b7b3c03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24b7b3c03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12c42cad9_0_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12c42cad9_0_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acec4a8aa2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acec4a8aa2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cec4a8aa2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acec4a8aa2_0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Дописать раскладку для маки. Заходити с хрома, а не с сафари.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acec4a8aa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acec4a8aa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cec4a8aa2_0_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cec4a8aa2_0_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a12c42cad9_0_3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a12c42cad9_0_3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a12c42cad9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a12c42cad9_0_1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a12c42cad9_0_2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a12c42cad9_0_2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cec4a8aa2_1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cec4a8aa2_1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a12c42cad9_0_2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a12c42cad9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24b7b3c03_1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24b7b3c03_1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a12c42cad9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a12c42cad9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a12c42cad9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a12c42cad9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acec4a8aa2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acec4a8aa2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12c42cad9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12c42cad9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423ba4ca4_0_1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423ba4ca4_0_1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caead20d3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caead20d3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423ba4ca4_0_2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423ba4ca4_0_2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423ba4ca4_0_2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423ba4ca4_0_2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423ba4ca4_0_3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423ba4ca4_0_3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423ba4ca4_0_5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423ba4ca4_0_5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a12c42cad9_0_527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53" name="Google Shape;53;ga12c42cad9_0_527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54" name="Google Shape;54;ga12c42cad9_0_527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a12c42cad9_0_531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57" name="Google Shape;57;ga12c42cad9_0_531"/>
          <p:cNvSpPr txBox="1"/>
          <p:nvPr>
            <p:ph idx="1" type="body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63550" lvl="0" marL="45720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rtl="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58" name="Google Shape;58;ga12c42cad9_0_531"/>
          <p:cNvSpPr txBox="1"/>
          <p:nvPr>
            <p:ph idx="2" type="body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63550" lvl="0" marL="45720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rtl="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59" name="Google Shape;59;ga12c42cad9_0_53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12c42cad9_0_536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62" name="Google Shape;62;ga12c42cad9_0_53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12c42cad9_0_539"/>
          <p:cNvSpPr txBox="1"/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65" name="Google Shape;65;ga12c42cad9_0_539"/>
          <p:cNvSpPr txBox="1"/>
          <p:nvPr>
            <p:ph idx="1" type="body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31800" lvl="1" marL="9144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rtl="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66" name="Google Shape;66;ga12c42cad9_0_53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12c42cad9_0_543"/>
          <p:cNvSpPr txBox="1"/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69" name="Google Shape;69;ga12c42cad9_0_54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12c42cad9_0_546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a12c42cad9_0_546"/>
          <p:cNvSpPr txBox="1"/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/>
        </p:txBody>
      </p:sp>
      <p:sp>
        <p:nvSpPr>
          <p:cNvPr id="73" name="Google Shape;73;ga12c42cad9_0_546"/>
          <p:cNvSpPr txBox="1"/>
          <p:nvPr>
            <p:ph idx="1" type="subTitle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74" name="Google Shape;74;ga12c42cad9_0_546"/>
          <p:cNvSpPr txBox="1"/>
          <p:nvPr>
            <p:ph idx="2" type="body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75" name="Google Shape;75;ga12c42cad9_0_54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12c42cad9_0_552"/>
          <p:cNvSpPr txBox="1"/>
          <p:nvPr>
            <p:ph idx="1" type="body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/>
        </p:txBody>
      </p:sp>
      <p:sp>
        <p:nvSpPr>
          <p:cNvPr id="78" name="Google Shape;78;ga12c42cad9_0_55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12c42cad9_0_555"/>
          <p:cNvSpPr txBox="1"/>
          <p:nvPr>
            <p:ph hasCustomPrompt="1" type="title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81" name="Google Shape;81;ga12c42cad9_0_555"/>
          <p:cNvSpPr txBox="1"/>
          <p:nvPr>
            <p:ph idx="1" type="body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 algn="ctr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82" name="Google Shape;82;ga12c42cad9_0_55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12c42cad9_0_55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 showMasterSp="0">
  <p:cSld name="3_Blank">
    <p:bg>
      <p:bgPr>
        <a:solidFill>
          <a:srgbClr val="0089E5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12" name="Google Shape;12;p23"/>
          <p:cNvPicPr preferRelativeResize="0"/>
          <p:nvPr/>
        </p:nvPicPr>
        <p:blipFill rotWithShape="1">
          <a:blip r:embed="rId2">
            <a:alphaModFix/>
          </a:blip>
          <a:srcRect b="0" l="0" r="23626" t="51693"/>
          <a:stretch/>
        </p:blipFill>
        <p:spPr>
          <a:xfrm flipH="1">
            <a:off x="-1" y="0"/>
            <a:ext cx="3830243" cy="2287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3" name="Google Shape;13;p23"/>
          <p:cNvPicPr preferRelativeResize="0"/>
          <p:nvPr/>
        </p:nvPicPr>
        <p:blipFill rotWithShape="1">
          <a:blip r:embed="rId3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4" name="Google Shape;14;p23"/>
          <p:cNvPicPr preferRelativeResize="0"/>
          <p:nvPr/>
        </p:nvPicPr>
        <p:blipFill rotWithShape="1">
          <a:blip r:embed="rId4">
            <a:alphaModFix/>
          </a:blip>
          <a:srcRect b="26767" l="0" r="23089" t="0"/>
          <a:stretch/>
        </p:blipFill>
        <p:spPr>
          <a:xfrm>
            <a:off x="15699705" y="4567906"/>
            <a:ext cx="8684295" cy="9148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">
    <p:bg>
      <p:bgPr>
        <a:solidFill>
          <a:srgbClr val="E5F6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16" name="Google Shape;16;p24"/>
          <p:cNvPicPr preferRelativeResize="0"/>
          <p:nvPr/>
        </p:nvPicPr>
        <p:blipFill rotWithShape="1">
          <a:blip r:embed="rId2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.png" id="17" name="Google Shape;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8" name="Google Shape;18;p24"/>
          <p:cNvPicPr preferRelativeResize="0"/>
          <p:nvPr/>
        </p:nvPicPr>
        <p:blipFill rotWithShape="1">
          <a:blip r:embed="rId4">
            <a:alphaModFix/>
          </a:blip>
          <a:srcRect b="0" l="0" r="23626" t="51693"/>
          <a:stretch/>
        </p:blipFill>
        <p:spPr>
          <a:xfrm flipH="1">
            <a:off x="-3" y="0"/>
            <a:ext cx="3830245" cy="2287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9" name="Google Shape;19;p24"/>
          <p:cNvPicPr preferRelativeResize="0"/>
          <p:nvPr/>
        </p:nvPicPr>
        <p:blipFill rotWithShape="1">
          <a:blip r:embed="rId2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" name="Google Shape;20;p24"/>
          <p:cNvPicPr preferRelativeResize="0"/>
          <p:nvPr/>
        </p:nvPicPr>
        <p:blipFill rotWithShape="1">
          <a:blip r:embed="rId5">
            <a:alphaModFix/>
          </a:blip>
          <a:srcRect b="26767" l="0" r="23089" t="0"/>
          <a:stretch/>
        </p:blipFill>
        <p:spPr>
          <a:xfrm>
            <a:off x="15699705" y="4567907"/>
            <a:ext cx="8684295" cy="9148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1" name="Google Shape;21;p24"/>
          <p:cNvPicPr preferRelativeResize="0"/>
          <p:nvPr/>
        </p:nvPicPr>
        <p:blipFill rotWithShape="1">
          <a:blip r:embed="rId2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2" name="Google Shape;22;p24"/>
          <p:cNvPicPr preferRelativeResize="0"/>
          <p:nvPr/>
        </p:nvPicPr>
        <p:blipFill rotWithShape="1">
          <a:blip r:embed="rId6">
            <a:alphaModFix/>
          </a:blip>
          <a:srcRect b="16360" l="0" r="0" t="0"/>
          <a:stretch/>
        </p:blipFill>
        <p:spPr>
          <a:xfrm>
            <a:off x="968408" y="2104917"/>
            <a:ext cx="22447184" cy="11611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KT-21151_bl2712_1920x10801.png" id="23" name="Google Shape;23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546709"/>
            <a:ext cx="24384002" cy="1321792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4"/>
          <p:cNvSpPr txBox="1"/>
          <p:nvPr>
            <p:ph idx="12" type="sldNum"/>
          </p:nvPr>
        </p:nvSpPr>
        <p:spPr>
          <a:xfrm>
            <a:off x="16806691" y="12387971"/>
            <a:ext cx="668509" cy="64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 showMasterSp="0">
  <p:cSld name="5_Blank">
    <p:bg>
      <p:bgPr>
        <a:solidFill>
          <a:srgbClr val="E5F6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KT-21151_bl2712_1920x10801.png" id="26" name="Google Shape;2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46709"/>
            <a:ext cx="24384002" cy="132179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7" name="Google Shape;27;p25"/>
          <p:cNvPicPr preferRelativeResize="0"/>
          <p:nvPr/>
        </p:nvPicPr>
        <p:blipFill rotWithShape="1">
          <a:blip r:embed="rId3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5"/>
          <p:cNvSpPr txBox="1"/>
          <p:nvPr>
            <p:ph idx="12" type="sldNum"/>
          </p:nvPr>
        </p:nvSpPr>
        <p:spPr>
          <a:xfrm>
            <a:off x="16806691" y="12387971"/>
            <a:ext cx="668509" cy="64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rgbClr val="E5F6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30" name="Google Shape;30;p26"/>
          <p:cNvPicPr preferRelativeResize="0"/>
          <p:nvPr/>
        </p:nvPicPr>
        <p:blipFill rotWithShape="1">
          <a:blip r:embed="rId2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31" name="Google Shape;31;p26"/>
          <p:cNvPicPr preferRelativeResize="0"/>
          <p:nvPr/>
        </p:nvPicPr>
        <p:blipFill rotWithShape="1">
          <a:blip r:embed="rId3">
            <a:alphaModFix/>
          </a:blip>
          <a:srcRect b="26767" l="0" r="23521" t="0"/>
          <a:stretch/>
        </p:blipFill>
        <p:spPr>
          <a:xfrm>
            <a:off x="15699706" y="4567906"/>
            <a:ext cx="8635492" cy="9148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32" name="Google Shape;32;p26"/>
          <p:cNvPicPr preferRelativeResize="0"/>
          <p:nvPr/>
        </p:nvPicPr>
        <p:blipFill rotWithShape="1">
          <a:blip r:embed="rId4">
            <a:alphaModFix/>
          </a:blip>
          <a:srcRect b="25185" l="-675" r="0" t="0"/>
          <a:stretch/>
        </p:blipFill>
        <p:spPr>
          <a:xfrm flipH="1">
            <a:off x="17099069" y="7285104"/>
            <a:ext cx="7284929" cy="64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6"/>
          <p:cNvSpPr txBox="1"/>
          <p:nvPr>
            <p:ph idx="12" type="sldNum"/>
          </p:nvPr>
        </p:nvSpPr>
        <p:spPr>
          <a:xfrm>
            <a:off x="16806691" y="12387971"/>
            <a:ext cx="668509" cy="64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 showMasterSp="0">
  <p:cSld name="8_Blank">
    <p:bg>
      <p:bgPr>
        <a:solidFill>
          <a:srgbClr val="E5F6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35" name="Google Shape;35;p27"/>
          <p:cNvPicPr preferRelativeResize="0"/>
          <p:nvPr/>
        </p:nvPicPr>
        <p:blipFill rotWithShape="1">
          <a:blip r:embed="rId2">
            <a:alphaModFix/>
          </a:blip>
          <a:srcRect b="0" l="0" r="74474" t="0"/>
          <a:stretch/>
        </p:blipFill>
        <p:spPr>
          <a:xfrm>
            <a:off x="22391138" y="609478"/>
            <a:ext cx="1348511" cy="169888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7"/>
          <p:cNvSpPr txBox="1"/>
          <p:nvPr>
            <p:ph idx="12" type="sldNum"/>
          </p:nvPr>
        </p:nvSpPr>
        <p:spPr>
          <a:xfrm>
            <a:off x="16806691" y="12387971"/>
            <a:ext cx="668509" cy="64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rgbClr val="E5F6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/>
          <p:nvPr>
            <p:ph idx="1" type="body"/>
          </p:nvPr>
        </p:nvSpPr>
        <p:spPr>
          <a:xfrm>
            <a:off x="3658075" y="7772400"/>
            <a:ext cx="17071024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85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85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85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85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85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16806691" y="12387971"/>
            <a:ext cx="668509" cy="64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a12c42cad9_0_520"/>
          <p:cNvSpPr txBox="1"/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46" name="Google Shape;46;ga12c42cad9_0_520"/>
          <p:cNvSpPr txBox="1"/>
          <p:nvPr>
            <p:ph idx="1" type="subTitle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47" name="Google Shape;47;ga12c42cad9_0_52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a12c42cad9_0_524"/>
          <p:cNvSpPr txBox="1"/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50" name="Google Shape;50;ga12c42cad9_0_52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E3E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653366" y="1539875"/>
            <a:ext cx="19507201" cy="3336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Calibri"/>
              <a:buNone/>
              <a:defRPr b="0" i="0" sz="1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rmAutofit/>
          </a:bodyPr>
          <a:lstStyle>
            <a:lvl1pPr indent="-76835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•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8350" lvl="1" marL="914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–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8350" lvl="2" marL="137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•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68350" lvl="3" marL="1828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–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768350" lvl="4" marL="2286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»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768350" lvl="5" marL="2743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•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768350" lvl="6" marL="3200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•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768350" lvl="7" marL="3657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•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768350" lvl="8" marL="4114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Char char="•"/>
              <a:defRPr b="0" i="0" sz="8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16806691" y="12387971"/>
            <a:ext cx="668509" cy="64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" name="Google Shape;9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a12c42cad9_0_516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" name="Google Shape;42;ga12c42cad9_0_516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indent="-463550" lvl="1" marL="9144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indent="-463550" lvl="2" marL="13716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indent="-463550" lvl="3" marL="18288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indent="-463550" lvl="4" marL="22860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indent="-463550" lvl="5" marL="27432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indent="-463550" lvl="6" marL="32004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indent="-463550" lvl="7" marL="36576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indent="-463550" lvl="8" marL="4114800" rtl="0">
              <a:lnSpc>
                <a:spcPct val="115000"/>
              </a:lnSpc>
              <a:spcBef>
                <a:spcPts val="4300"/>
              </a:spcBef>
              <a:spcAft>
                <a:spcPts val="430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ga12c42cad9_0_51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 algn="r">
              <a:buNone/>
              <a:defRPr sz="2700">
                <a:solidFill>
                  <a:schemeClr val="dk2"/>
                </a:solidFill>
              </a:defRPr>
            </a:lvl1pPr>
            <a:lvl2pPr lvl="1" rtl="0" algn="r">
              <a:buNone/>
              <a:defRPr sz="2700">
                <a:solidFill>
                  <a:schemeClr val="dk2"/>
                </a:solidFill>
              </a:defRPr>
            </a:lvl2pPr>
            <a:lvl3pPr lvl="2" rtl="0" algn="r">
              <a:buNone/>
              <a:defRPr sz="2700">
                <a:solidFill>
                  <a:schemeClr val="dk2"/>
                </a:solidFill>
              </a:defRPr>
            </a:lvl3pPr>
            <a:lvl4pPr lvl="3" rtl="0" algn="r">
              <a:buNone/>
              <a:defRPr sz="2700">
                <a:solidFill>
                  <a:schemeClr val="dk2"/>
                </a:solidFill>
              </a:defRPr>
            </a:lvl4pPr>
            <a:lvl5pPr lvl="4" rtl="0" algn="r">
              <a:buNone/>
              <a:defRPr sz="2700">
                <a:solidFill>
                  <a:schemeClr val="dk2"/>
                </a:solidFill>
              </a:defRPr>
            </a:lvl5pPr>
            <a:lvl6pPr lvl="5" rtl="0" algn="r">
              <a:buNone/>
              <a:defRPr sz="2700">
                <a:solidFill>
                  <a:schemeClr val="dk2"/>
                </a:solidFill>
              </a:defRPr>
            </a:lvl6pPr>
            <a:lvl7pPr lvl="6" rtl="0" algn="r">
              <a:buNone/>
              <a:defRPr sz="2700">
                <a:solidFill>
                  <a:schemeClr val="dk2"/>
                </a:solidFill>
              </a:defRPr>
            </a:lvl7pPr>
            <a:lvl8pPr lvl="7" rtl="0" algn="r">
              <a:buNone/>
              <a:defRPr sz="2700">
                <a:solidFill>
                  <a:schemeClr val="dk2"/>
                </a:solidFill>
              </a:defRPr>
            </a:lvl8pPr>
            <a:lvl9pPr lvl="8" rtl="0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8.jpg"/><Relationship Id="rId6" Type="http://schemas.openxmlformats.org/officeDocument/2006/relationships/image" Target="../media/image23.jpg"/><Relationship Id="rId7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39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10.png"/><Relationship Id="rId7" Type="http://schemas.openxmlformats.org/officeDocument/2006/relationships/image" Target="../media/image40.png"/><Relationship Id="rId8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10.png"/><Relationship Id="rId8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10.png"/><Relationship Id="rId5" Type="http://schemas.openxmlformats.org/officeDocument/2006/relationships/image" Target="../media/image40.png"/><Relationship Id="rId6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10.png"/><Relationship Id="rId5" Type="http://schemas.openxmlformats.org/officeDocument/2006/relationships/image" Target="../media/image56.gif"/><Relationship Id="rId6" Type="http://schemas.openxmlformats.org/officeDocument/2006/relationships/image" Target="../media/image40.png"/><Relationship Id="rId7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10.png"/><Relationship Id="rId5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52.png"/><Relationship Id="rId6" Type="http://schemas.openxmlformats.org/officeDocument/2006/relationships/hyperlink" Target="https://datalesson.ru/lessons/neural-networks-and-communications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55.png"/><Relationship Id="rId6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54.png"/><Relationship Id="rId6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10" Type="http://schemas.openxmlformats.org/officeDocument/2006/relationships/image" Target="../media/image48.png"/><Relationship Id="rId9" Type="http://schemas.openxmlformats.org/officeDocument/2006/relationships/image" Target="../media/image49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45.png"/><Relationship Id="rId8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58.png"/><Relationship Id="rId6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8.jpg"/><Relationship Id="rId6" Type="http://schemas.openxmlformats.org/officeDocument/2006/relationships/image" Target="../media/image23.jpg"/><Relationship Id="rId7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a12c42cad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75"/>
            <a:ext cx="24384001" cy="1368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a12c42cad9_0_0"/>
          <p:cNvPicPr preferRelativeResize="0"/>
          <p:nvPr/>
        </p:nvPicPr>
        <p:blipFill rotWithShape="1">
          <a:blip r:embed="rId3">
            <a:alphaModFix/>
          </a:blip>
          <a:srcRect b="23180" l="22747" r="64455" t="57470"/>
          <a:stretch/>
        </p:blipFill>
        <p:spPr>
          <a:xfrm>
            <a:off x="1337315" y="7882148"/>
            <a:ext cx="7413822" cy="264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a12c42cad9_0_0"/>
          <p:cNvPicPr preferRelativeResize="0"/>
          <p:nvPr/>
        </p:nvPicPr>
        <p:blipFill rotWithShape="1">
          <a:blip r:embed="rId3">
            <a:alphaModFix/>
          </a:blip>
          <a:srcRect b="65294" l="0" r="95366" t="11094"/>
          <a:stretch/>
        </p:blipFill>
        <p:spPr>
          <a:xfrm>
            <a:off x="0" y="1524000"/>
            <a:ext cx="10694274" cy="32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a12c42cad9_0_0"/>
          <p:cNvPicPr preferRelativeResize="0"/>
          <p:nvPr/>
        </p:nvPicPr>
        <p:blipFill rotWithShape="1">
          <a:blip r:embed="rId3">
            <a:alphaModFix/>
          </a:blip>
          <a:srcRect b="42454" l="0" r="95366" t="40849"/>
          <a:stretch/>
        </p:blipFill>
        <p:spPr>
          <a:xfrm>
            <a:off x="0" y="5596750"/>
            <a:ext cx="10694274" cy="22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a12c42cad9_0_0"/>
          <p:cNvSpPr txBox="1"/>
          <p:nvPr/>
        </p:nvSpPr>
        <p:spPr>
          <a:xfrm>
            <a:off x="1337325" y="1447800"/>
            <a:ext cx="12641400" cy="3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>
                <a:latin typeface="Roboto"/>
                <a:ea typeface="Roboto"/>
                <a:cs typeface="Roboto"/>
                <a:sym typeface="Roboto"/>
              </a:rPr>
              <a:t>Всероссийская образовательная акция </a:t>
            </a:r>
            <a:endParaRPr sz="6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>
                <a:latin typeface="Roboto"/>
                <a:ea typeface="Roboto"/>
                <a:cs typeface="Roboto"/>
                <a:sym typeface="Roboto"/>
              </a:rPr>
              <a:t>«Урок цифры» — 2020</a:t>
            </a:r>
            <a:endParaRPr sz="6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a12c42cad9_0_0"/>
          <p:cNvSpPr txBox="1"/>
          <p:nvPr/>
        </p:nvSpPr>
        <p:spPr>
          <a:xfrm>
            <a:off x="1337325" y="5486400"/>
            <a:ext cx="12641400" cy="3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>
                <a:latin typeface="Roboto"/>
                <a:ea typeface="Roboto"/>
                <a:cs typeface="Roboto"/>
                <a:sym typeface="Roboto"/>
              </a:rPr>
              <a:t>Нейросети </a:t>
            </a:r>
            <a:endParaRPr sz="9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>
                <a:latin typeface="Roboto"/>
                <a:ea typeface="Roboto"/>
                <a:cs typeface="Roboto"/>
                <a:sym typeface="Roboto"/>
              </a:rPr>
              <a:t>и коммуникации</a:t>
            </a:r>
            <a:endParaRPr sz="9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5" name="Google Shape;95;ga12c42cad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851" y="10004851"/>
            <a:ext cx="4653600" cy="18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5423ba4ca4_0_606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5423ba4ca4_0_6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5423ba4ca4_0_606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Почувствуйте себя нейросетью!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g5423ba4ca4_0_606"/>
          <p:cNvSpPr txBox="1"/>
          <p:nvPr/>
        </p:nvSpPr>
        <p:spPr>
          <a:xfrm>
            <a:off x="1316425" y="3017725"/>
            <a:ext cx="21914100" cy="1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</a:pPr>
            <a:r>
              <a:rPr lang="ru-RU" sz="7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Выделите общие черты у объектов?</a:t>
            </a:r>
            <a:endParaRPr sz="7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www.ikea.com/PIAimages/0727320_PE735593_S5.JPG" id="241" name="Google Shape;241;g5423ba4ca4_0_6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6057" y="4647579"/>
            <a:ext cx="7107381" cy="7107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42" name="Google Shape;242;g5423ba4ca4_0_6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61025" y="4647551"/>
            <a:ext cx="7107400" cy="710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стул  компьютерный" id="243" name="Google Shape;243;g5423ba4ca4_0_60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59200" y="4647576"/>
            <a:ext cx="4995165" cy="71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5423ba4ca4_0_606"/>
          <p:cNvSpPr/>
          <p:nvPr/>
        </p:nvSpPr>
        <p:spPr>
          <a:xfrm>
            <a:off x="3967650" y="4773000"/>
            <a:ext cx="2890200" cy="29574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5423ba4ca4_0_606"/>
          <p:cNvSpPr/>
          <p:nvPr/>
        </p:nvSpPr>
        <p:spPr>
          <a:xfrm>
            <a:off x="3226675" y="7467600"/>
            <a:ext cx="2890200" cy="16500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5423ba4ca4_0_606"/>
          <p:cNvSpPr/>
          <p:nvPr/>
        </p:nvSpPr>
        <p:spPr>
          <a:xfrm>
            <a:off x="11069625" y="7467600"/>
            <a:ext cx="2890200" cy="16500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5423ba4ca4_0_606"/>
          <p:cNvSpPr/>
          <p:nvPr/>
        </p:nvSpPr>
        <p:spPr>
          <a:xfrm>
            <a:off x="9842950" y="4647575"/>
            <a:ext cx="2890200" cy="30828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5423ba4ca4_0_606"/>
          <p:cNvSpPr/>
          <p:nvPr/>
        </p:nvSpPr>
        <p:spPr>
          <a:xfrm>
            <a:off x="18025247" y="4995625"/>
            <a:ext cx="2089500" cy="30828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5423ba4ca4_0_606"/>
          <p:cNvSpPr/>
          <p:nvPr/>
        </p:nvSpPr>
        <p:spPr>
          <a:xfrm>
            <a:off x="17023125" y="7730400"/>
            <a:ext cx="2890200" cy="16500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5423ba4ca4_0_495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5423ba4ca4_0_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5423ba4ca4_0_495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Почувствуйте себя нейросетью!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7" name="Google Shape;257;g5423ba4ca4_0_4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450" y="4141150"/>
            <a:ext cx="5217447" cy="78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5423ba4ca4_0_495"/>
          <p:cNvPicPr preferRelativeResize="0"/>
          <p:nvPr/>
        </p:nvPicPr>
        <p:blipFill rotWithShape="1">
          <a:blip r:embed="rId6">
            <a:alphaModFix/>
          </a:blip>
          <a:srcRect b="0" l="0" r="43983" t="0"/>
          <a:stretch/>
        </p:blipFill>
        <p:spPr>
          <a:xfrm>
            <a:off x="6981288" y="4141150"/>
            <a:ext cx="5888934" cy="782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5423ba4ca4_0_4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31512" y="4141150"/>
            <a:ext cx="7279588" cy="78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5423ba4ca4_0_495"/>
          <p:cNvSpPr txBox="1"/>
          <p:nvPr/>
        </p:nvSpPr>
        <p:spPr>
          <a:xfrm>
            <a:off x="1316425" y="3017725"/>
            <a:ext cx="21914100" cy="1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</a:pPr>
            <a:r>
              <a:rPr lang="ru-RU" sz="7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Выделите общие черты у объектов?</a:t>
            </a:r>
            <a:endParaRPr sz="7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g5423ba4ca4_0_495"/>
          <p:cNvSpPr txBox="1"/>
          <p:nvPr/>
        </p:nvSpPr>
        <p:spPr>
          <a:xfrm>
            <a:off x="1340075" y="12533575"/>
            <a:ext cx="65952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Calibri"/>
                <a:ea typeface="Calibri"/>
                <a:cs typeface="Calibri"/>
                <a:sym typeface="Calibri"/>
              </a:rPr>
              <a:t>Напишите ответ в чат.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5423ba4ca4_0_531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5423ba4ca4_0_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5423ba4ca4_0_531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Почувствуйте себя нейросетью!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g5423ba4ca4_0_531"/>
          <p:cNvSpPr txBox="1"/>
          <p:nvPr/>
        </p:nvSpPr>
        <p:spPr>
          <a:xfrm>
            <a:off x="1316425" y="3017725"/>
            <a:ext cx="21914100" cy="1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</a:pPr>
            <a:r>
              <a:rPr lang="ru-RU" sz="7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Выделите общие черты у объектов?</a:t>
            </a:r>
            <a:endParaRPr sz="7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0" name="Google Shape;270;g5423ba4ca4_0_5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450" y="4217350"/>
            <a:ext cx="5185061" cy="77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5423ba4ca4_0_531"/>
          <p:cNvPicPr preferRelativeResize="0"/>
          <p:nvPr/>
        </p:nvPicPr>
        <p:blipFill rotWithShape="1">
          <a:blip r:embed="rId6">
            <a:alphaModFix/>
          </a:blip>
          <a:srcRect b="0" l="0" r="43983" t="0"/>
          <a:stretch/>
        </p:blipFill>
        <p:spPr>
          <a:xfrm>
            <a:off x="6946822" y="4217350"/>
            <a:ext cx="5852380" cy="77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5423ba4ca4_0_5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58871" y="4217350"/>
            <a:ext cx="7234403" cy="77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5423ba4ca4_0_531"/>
          <p:cNvSpPr/>
          <p:nvPr/>
        </p:nvSpPr>
        <p:spPr>
          <a:xfrm>
            <a:off x="2892803" y="5649157"/>
            <a:ext cx="674378" cy="720910"/>
          </a:xfrm>
          <a:custGeom>
            <a:rect b="b" l="l" r="r" t="t"/>
            <a:pathLst>
              <a:path extrusionOk="0" h="29839" w="27913">
                <a:moveTo>
                  <a:pt x="0" y="29839"/>
                </a:moveTo>
                <a:lnTo>
                  <a:pt x="3850" y="0"/>
                </a:lnTo>
                <a:lnTo>
                  <a:pt x="27913" y="18288"/>
                </a:ln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Google Shape;274;g5423ba4ca4_0_531"/>
          <p:cNvSpPr/>
          <p:nvPr/>
        </p:nvSpPr>
        <p:spPr>
          <a:xfrm rot="2977504">
            <a:off x="4392743" y="5649155"/>
            <a:ext cx="674356" cy="720886"/>
          </a:xfrm>
          <a:custGeom>
            <a:rect b="b" l="l" r="r" t="t"/>
            <a:pathLst>
              <a:path extrusionOk="0" h="29839" w="27913">
                <a:moveTo>
                  <a:pt x="0" y="29839"/>
                </a:moveTo>
                <a:lnTo>
                  <a:pt x="3850" y="0"/>
                </a:lnTo>
                <a:lnTo>
                  <a:pt x="27913" y="18288"/>
                </a:ln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Google Shape;275;g5423ba4ca4_0_531"/>
          <p:cNvSpPr/>
          <p:nvPr/>
        </p:nvSpPr>
        <p:spPr>
          <a:xfrm rot="-2473699">
            <a:off x="8908012" y="5162694"/>
            <a:ext cx="674360" cy="720891"/>
          </a:xfrm>
          <a:custGeom>
            <a:rect b="b" l="l" r="r" t="t"/>
            <a:pathLst>
              <a:path extrusionOk="0" h="29839" w="27913">
                <a:moveTo>
                  <a:pt x="0" y="29839"/>
                </a:moveTo>
                <a:lnTo>
                  <a:pt x="3850" y="0"/>
                </a:lnTo>
                <a:lnTo>
                  <a:pt x="27913" y="18288"/>
                </a:ln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Google Shape;276;g5423ba4ca4_0_531"/>
          <p:cNvSpPr/>
          <p:nvPr/>
        </p:nvSpPr>
        <p:spPr>
          <a:xfrm rot="1850443">
            <a:off x="10590076" y="4871985"/>
            <a:ext cx="674340" cy="720869"/>
          </a:xfrm>
          <a:custGeom>
            <a:rect b="b" l="l" r="r" t="t"/>
            <a:pathLst>
              <a:path extrusionOk="0" h="29839" w="27913">
                <a:moveTo>
                  <a:pt x="0" y="29839"/>
                </a:moveTo>
                <a:lnTo>
                  <a:pt x="3850" y="0"/>
                </a:lnTo>
                <a:lnTo>
                  <a:pt x="27913" y="18288"/>
                </a:ln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7" name="Google Shape;277;g5423ba4ca4_0_531"/>
          <p:cNvSpPr/>
          <p:nvPr/>
        </p:nvSpPr>
        <p:spPr>
          <a:xfrm rot="-1732817">
            <a:off x="14418928" y="5587422"/>
            <a:ext cx="978005" cy="1230959"/>
          </a:xfrm>
          <a:custGeom>
            <a:rect b="b" l="l" r="r" t="t"/>
            <a:pathLst>
              <a:path extrusionOk="0" h="29839" w="27913">
                <a:moveTo>
                  <a:pt x="0" y="29839"/>
                </a:moveTo>
                <a:lnTo>
                  <a:pt x="3850" y="0"/>
                </a:lnTo>
                <a:lnTo>
                  <a:pt x="27913" y="18288"/>
                </a:ln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8" name="Google Shape;278;g5423ba4ca4_0_531"/>
          <p:cNvSpPr/>
          <p:nvPr/>
        </p:nvSpPr>
        <p:spPr>
          <a:xfrm rot="3621605">
            <a:off x="17746272" y="5734698"/>
            <a:ext cx="977990" cy="1230923"/>
          </a:xfrm>
          <a:custGeom>
            <a:rect b="b" l="l" r="r" t="t"/>
            <a:pathLst>
              <a:path extrusionOk="0" h="29839" w="27913">
                <a:moveTo>
                  <a:pt x="0" y="29839"/>
                </a:moveTo>
                <a:lnTo>
                  <a:pt x="3850" y="0"/>
                </a:lnTo>
                <a:lnTo>
                  <a:pt x="27913" y="18288"/>
                </a:ln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9" name="Google Shape;279;g5423ba4ca4_0_531"/>
          <p:cNvSpPr/>
          <p:nvPr/>
        </p:nvSpPr>
        <p:spPr>
          <a:xfrm flipH="1" rot="10800000">
            <a:off x="15424203" y="8277115"/>
            <a:ext cx="2209200" cy="1288200"/>
          </a:xfrm>
          <a:prstGeom prst="triangle">
            <a:avLst>
              <a:gd fmla="val 50000" name="adj"/>
            </a:avLst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5423ba4ca4_0_531"/>
          <p:cNvSpPr/>
          <p:nvPr/>
        </p:nvSpPr>
        <p:spPr>
          <a:xfrm flipH="1" rot="9532886">
            <a:off x="9979981" y="6384859"/>
            <a:ext cx="1065781" cy="621307"/>
          </a:xfrm>
          <a:prstGeom prst="triangle">
            <a:avLst>
              <a:gd fmla="val 50000" name="adj"/>
            </a:avLst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5423ba4ca4_0_531"/>
          <p:cNvSpPr/>
          <p:nvPr/>
        </p:nvSpPr>
        <p:spPr>
          <a:xfrm flipH="1" rot="10523906">
            <a:off x="3592828" y="7052335"/>
            <a:ext cx="1065735" cy="621199"/>
          </a:xfrm>
          <a:prstGeom prst="triangle">
            <a:avLst>
              <a:gd fmla="val 50000" name="adj"/>
            </a:avLst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5423ba4ca4_0_531"/>
          <p:cNvSpPr/>
          <p:nvPr/>
        </p:nvSpPr>
        <p:spPr>
          <a:xfrm>
            <a:off x="3431543" y="6479143"/>
            <a:ext cx="553500" cy="4989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5423ba4ca4_0_531"/>
          <p:cNvSpPr/>
          <p:nvPr/>
        </p:nvSpPr>
        <p:spPr>
          <a:xfrm>
            <a:off x="4169819" y="6479143"/>
            <a:ext cx="553500" cy="4989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5423ba4ca4_0_531"/>
          <p:cNvSpPr/>
          <p:nvPr/>
        </p:nvSpPr>
        <p:spPr>
          <a:xfrm>
            <a:off x="9683116" y="6011935"/>
            <a:ext cx="517800" cy="4989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5423ba4ca4_0_531"/>
          <p:cNvSpPr/>
          <p:nvPr/>
        </p:nvSpPr>
        <p:spPr>
          <a:xfrm>
            <a:off x="10383195" y="5806051"/>
            <a:ext cx="517800" cy="4989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5423ba4ca4_0_531"/>
          <p:cNvSpPr/>
          <p:nvPr/>
        </p:nvSpPr>
        <p:spPr>
          <a:xfrm>
            <a:off x="15424215" y="7573703"/>
            <a:ext cx="674400" cy="4686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5423ba4ca4_0_531"/>
          <p:cNvSpPr/>
          <p:nvPr/>
        </p:nvSpPr>
        <p:spPr>
          <a:xfrm>
            <a:off x="16986148" y="7573703"/>
            <a:ext cx="674400" cy="4686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5423ba4ca4_0_626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5423ba4ca4_0_6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5423ba4ca4_0_626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Почувствуйте себя нейросетью!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g5423ba4ca4_0_626"/>
          <p:cNvSpPr txBox="1"/>
          <p:nvPr/>
        </p:nvSpPr>
        <p:spPr>
          <a:xfrm>
            <a:off x="1316425" y="3017725"/>
            <a:ext cx="21914100" cy="1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</a:pPr>
            <a:r>
              <a:rPr lang="ru-RU" sz="7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Представьте, что вы только что узнали, как выглядят кошки и как выглядят стулья. Что это?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g5423ba4ca4_0_6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5050" y="5483650"/>
            <a:ext cx="6896675" cy="689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5423ba4ca4_0_626"/>
          <p:cNvSpPr txBox="1"/>
          <p:nvPr/>
        </p:nvSpPr>
        <p:spPr>
          <a:xfrm>
            <a:off x="1340075" y="12533575"/>
            <a:ext cx="220974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Calibri"/>
                <a:ea typeface="Calibri"/>
                <a:cs typeface="Calibri"/>
                <a:sym typeface="Calibri"/>
              </a:rPr>
              <a:t>Напишите ответ в чат: кошка, стул или не знаю.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a12c42cad9_0_82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a12c42cad9_0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a12c42cad9_0_82"/>
          <p:cNvSpPr txBox="1"/>
          <p:nvPr/>
        </p:nvSpPr>
        <p:spPr>
          <a:xfrm>
            <a:off x="1129850" y="480850"/>
            <a:ext cx="16014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н</a:t>
            </a: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ейросеть работает 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 изображениями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5" name="Google Shape;305;ga12c42cad9_0_82"/>
          <p:cNvPicPr preferRelativeResize="0"/>
          <p:nvPr/>
        </p:nvPicPr>
        <p:blipFill rotWithShape="1">
          <a:blip r:embed="rId5">
            <a:alphaModFix/>
          </a:blip>
          <a:srcRect b="0" l="0" r="51616" t="19555"/>
          <a:stretch/>
        </p:blipFill>
        <p:spPr>
          <a:xfrm>
            <a:off x="0" y="2706425"/>
            <a:ext cx="11797849" cy="1106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a12c42cad9_0_82"/>
          <p:cNvPicPr preferRelativeResize="0"/>
          <p:nvPr/>
        </p:nvPicPr>
        <p:blipFill rotWithShape="1">
          <a:blip r:embed="rId6">
            <a:alphaModFix/>
          </a:blip>
          <a:srcRect b="60289" l="23519" r="56558" t="21494"/>
          <a:stretch/>
        </p:blipFill>
        <p:spPr>
          <a:xfrm>
            <a:off x="551800" y="9212200"/>
            <a:ext cx="4624550" cy="43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a12c42cad9_0_82"/>
          <p:cNvSpPr/>
          <p:nvPr/>
        </p:nvSpPr>
        <p:spPr>
          <a:xfrm>
            <a:off x="814173" y="4984525"/>
            <a:ext cx="1327300" cy="4125325"/>
          </a:xfrm>
          <a:custGeom>
            <a:rect b="b" l="l" r="r" t="t"/>
            <a:pathLst>
              <a:path extrusionOk="0" h="165013" w="53092">
                <a:moveTo>
                  <a:pt x="53092" y="0"/>
                </a:moveTo>
                <a:cubicBezTo>
                  <a:pt x="44334" y="10686"/>
                  <a:pt x="5096" y="36611"/>
                  <a:pt x="541" y="64113"/>
                </a:cubicBezTo>
                <a:cubicBezTo>
                  <a:pt x="-4013" y="91615"/>
                  <a:pt x="21561" y="148196"/>
                  <a:pt x="25765" y="165013"/>
                </a:cubicBezTo>
              </a:path>
            </a:pathLst>
          </a:custGeom>
          <a:noFill/>
          <a:ln cap="flat" cmpd="sng" w="1143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08" name="Google Shape;308;ga12c42cad9_0_82"/>
          <p:cNvSpPr/>
          <p:nvPr/>
        </p:nvSpPr>
        <p:spPr>
          <a:xfrm>
            <a:off x="2180900" y="4440625"/>
            <a:ext cx="788400" cy="892200"/>
          </a:xfrm>
          <a:prstGeom prst="rect">
            <a:avLst/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ga12c42cad9_0_82"/>
          <p:cNvPicPr preferRelativeResize="0"/>
          <p:nvPr/>
        </p:nvPicPr>
        <p:blipFill rotWithShape="1">
          <a:blip r:embed="rId5">
            <a:alphaModFix/>
          </a:blip>
          <a:srcRect b="63877" l="32112" r="52693" t="23758"/>
          <a:stretch/>
        </p:blipFill>
        <p:spPr>
          <a:xfrm>
            <a:off x="7830200" y="3284475"/>
            <a:ext cx="3704901" cy="84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a12c42cad9_0_82"/>
          <p:cNvSpPr txBox="1"/>
          <p:nvPr/>
        </p:nvSpPr>
        <p:spPr>
          <a:xfrm>
            <a:off x="7698825" y="3573525"/>
            <a:ext cx="3705000" cy="8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Картинка для компьютера — это набор пикселей, которые описываются цифрами.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a12c42cad9_0_82"/>
          <p:cNvSpPr/>
          <p:nvPr/>
        </p:nvSpPr>
        <p:spPr>
          <a:xfrm>
            <a:off x="12428475" y="7727475"/>
            <a:ext cx="9297000" cy="46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вход в нейросеть поступает картинка в виде цифр. Эти цифры проходят сложную математическую функцию с большим числом параметров.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выходе функции получаем число — вероятность, что на фото именно сиамская кошка.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pic>
        <p:nvPicPr>
          <p:cNvPr id="312" name="Google Shape;312;ga12c42cad9_0_82"/>
          <p:cNvPicPr preferRelativeResize="0"/>
          <p:nvPr/>
        </p:nvPicPr>
        <p:blipFill rotWithShape="1">
          <a:blip r:embed="rId7">
            <a:alphaModFix/>
          </a:blip>
          <a:srcRect b="20515" l="42998" r="9048" t="46363"/>
          <a:stretch/>
        </p:blipFill>
        <p:spPr>
          <a:xfrm>
            <a:off x="12336550" y="3583050"/>
            <a:ext cx="9533450" cy="371431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a12c42cad9_0_82"/>
          <p:cNvSpPr txBox="1"/>
          <p:nvPr/>
        </p:nvSpPr>
        <p:spPr>
          <a:xfrm>
            <a:off x="630625" y="92149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a12c42cad9_0_82"/>
          <p:cNvSpPr txBox="1"/>
          <p:nvPr/>
        </p:nvSpPr>
        <p:spPr>
          <a:xfrm>
            <a:off x="630625" y="98245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a12c42cad9_0_82"/>
          <p:cNvSpPr txBox="1"/>
          <p:nvPr/>
        </p:nvSpPr>
        <p:spPr>
          <a:xfrm>
            <a:off x="630625" y="105103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a12c42cad9_0_82"/>
          <p:cNvSpPr txBox="1"/>
          <p:nvPr/>
        </p:nvSpPr>
        <p:spPr>
          <a:xfrm>
            <a:off x="630625" y="111199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a12c42cad9_0_82"/>
          <p:cNvSpPr txBox="1"/>
          <p:nvPr/>
        </p:nvSpPr>
        <p:spPr>
          <a:xfrm>
            <a:off x="630625" y="118057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a12c42cad9_0_82"/>
          <p:cNvSpPr txBox="1"/>
          <p:nvPr/>
        </p:nvSpPr>
        <p:spPr>
          <a:xfrm>
            <a:off x="630625" y="124915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a12c42cad9_0_82"/>
          <p:cNvSpPr txBox="1"/>
          <p:nvPr/>
        </p:nvSpPr>
        <p:spPr>
          <a:xfrm>
            <a:off x="630625" y="13101150"/>
            <a:ext cx="4545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Calibri"/>
                <a:ea typeface="Calibri"/>
                <a:cs typeface="Calibri"/>
                <a:sym typeface="Calibri"/>
              </a:rPr>
              <a:t>111       110        111        011       110        212        321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a12c42cad9_0_82"/>
          <p:cNvSpPr/>
          <p:nvPr/>
        </p:nvSpPr>
        <p:spPr>
          <a:xfrm>
            <a:off x="5276850" y="6248400"/>
            <a:ext cx="6934200" cy="6151175"/>
          </a:xfrm>
          <a:custGeom>
            <a:rect b="b" l="l" r="r" t="t"/>
            <a:pathLst>
              <a:path extrusionOk="0" h="246047" w="277368">
                <a:moveTo>
                  <a:pt x="0" y="231648"/>
                </a:moveTo>
                <a:cubicBezTo>
                  <a:pt x="19050" y="233934"/>
                  <a:pt x="75057" y="249301"/>
                  <a:pt x="114300" y="245364"/>
                </a:cubicBezTo>
                <a:cubicBezTo>
                  <a:pt x="153543" y="241427"/>
                  <a:pt x="211328" y="226314"/>
                  <a:pt x="235458" y="208026"/>
                </a:cubicBezTo>
                <a:cubicBezTo>
                  <a:pt x="259588" y="189738"/>
                  <a:pt x="255778" y="164211"/>
                  <a:pt x="259080" y="135636"/>
                </a:cubicBezTo>
                <a:cubicBezTo>
                  <a:pt x="262382" y="107061"/>
                  <a:pt x="252222" y="59182"/>
                  <a:pt x="255270" y="36576"/>
                </a:cubicBezTo>
                <a:cubicBezTo>
                  <a:pt x="258318" y="13970"/>
                  <a:pt x="273685" y="6096"/>
                  <a:pt x="277368" y="0"/>
                </a:cubicBezTo>
              </a:path>
            </a:pathLst>
          </a:custGeom>
          <a:noFill/>
          <a:ln cap="flat" cmpd="sng" w="1143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a12c42cad9_0_51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a12c42cad9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a12c42cad9_0_51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Нейросети вокруг нас 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ga12c42cad9_0_51"/>
          <p:cNvSpPr txBox="1"/>
          <p:nvPr/>
        </p:nvSpPr>
        <p:spPr>
          <a:xfrm>
            <a:off x="5533975" y="3486106"/>
            <a:ext cx="6340200" cy="20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0" i="0" lang="ru-RU" sz="46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Рекомендуют контента в соцсетях </a:t>
            </a:r>
            <a:endParaRPr b="0" i="0" sz="46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9" name="Google Shape;329;ga12c42cad9_0_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3210" y="3409913"/>
            <a:ext cx="1559034" cy="155903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a12c42cad9_0_51"/>
          <p:cNvSpPr txBox="1"/>
          <p:nvPr/>
        </p:nvSpPr>
        <p:spPr>
          <a:xfrm>
            <a:off x="15427475" y="6214000"/>
            <a:ext cx="6087900" cy="30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ru-RU" sz="5000">
                <a:latin typeface="Proxima Nova"/>
                <a:ea typeface="Proxima Nova"/>
                <a:cs typeface="Proxima Nova"/>
                <a:sym typeface="Proxima Nova"/>
              </a:rPr>
              <a:t>Управляют а</a:t>
            </a:r>
            <a:r>
              <a:rPr lang="ru-RU" sz="5000">
                <a:latin typeface="Proxima Nova"/>
                <a:ea typeface="Proxima Nova"/>
                <a:cs typeface="Proxima Nova"/>
                <a:sym typeface="Proxima Nova"/>
              </a:rPr>
              <a:t>втомобилями</a:t>
            </a:r>
            <a:endParaRPr b="0" i="0" sz="50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1" name="Google Shape;331;ga12c42cad9_0_51"/>
          <p:cNvSpPr txBox="1"/>
          <p:nvPr/>
        </p:nvSpPr>
        <p:spPr>
          <a:xfrm>
            <a:off x="5567868" y="9218693"/>
            <a:ext cx="6340200" cy="3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lang="ru-RU" sz="4600">
                <a:latin typeface="Proxima Nova"/>
                <a:ea typeface="Proxima Nova"/>
                <a:cs typeface="Proxima Nova"/>
                <a:sym typeface="Proxima Nova"/>
              </a:rPr>
              <a:t>Накладывают м</a:t>
            </a:r>
            <a:r>
              <a:rPr lang="ru-RU" sz="4600">
                <a:latin typeface="Proxima Nova"/>
                <a:ea typeface="Proxima Nova"/>
                <a:cs typeface="Proxima Nova"/>
                <a:sym typeface="Proxima Nova"/>
              </a:rPr>
              <a:t>аски </a:t>
            </a:r>
            <a:endParaRPr sz="4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lang="ru-RU" sz="4600">
                <a:latin typeface="Proxima Nova"/>
                <a:ea typeface="Proxima Nova"/>
                <a:cs typeface="Proxima Nova"/>
                <a:sym typeface="Proxima Nova"/>
              </a:rPr>
              <a:t>и генерируют изображения </a:t>
            </a:r>
            <a:endParaRPr/>
          </a:p>
        </p:txBody>
      </p:sp>
      <p:pic>
        <p:nvPicPr>
          <p:cNvPr id="332" name="Google Shape;332;ga12c42cad9_0_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94326" y="3504026"/>
            <a:ext cx="1765800" cy="172899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a12c42cad9_0_51"/>
          <p:cNvSpPr txBox="1"/>
          <p:nvPr/>
        </p:nvSpPr>
        <p:spPr>
          <a:xfrm>
            <a:off x="15443600" y="3732621"/>
            <a:ext cx="5608500" cy="20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lang="ru-RU" sz="4600">
                <a:latin typeface="Proxima Nova"/>
                <a:ea typeface="Proxima Nova"/>
                <a:cs typeface="Proxima Nova"/>
                <a:sym typeface="Proxima Nova"/>
              </a:rPr>
              <a:t>Управляют </a:t>
            </a:r>
            <a:r>
              <a:rPr b="0" i="0" lang="ru-RU" sz="46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ботами в играх</a:t>
            </a:r>
            <a:endParaRPr/>
          </a:p>
        </p:txBody>
      </p:sp>
      <p:pic>
        <p:nvPicPr>
          <p:cNvPr id="334" name="Google Shape;334;ga12c42cad9_0_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43825" y="6182500"/>
            <a:ext cx="1714525" cy="203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a12c42cad9_0_51"/>
          <p:cNvSpPr txBox="1"/>
          <p:nvPr/>
        </p:nvSpPr>
        <p:spPr>
          <a:xfrm>
            <a:off x="5533975" y="6472278"/>
            <a:ext cx="6340200" cy="20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0" i="0" lang="ru-RU" sz="46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Диагностируют заболевани</a:t>
            </a:r>
            <a:r>
              <a:rPr lang="ru-RU" sz="4600">
                <a:latin typeface="Proxima Nova"/>
                <a:ea typeface="Proxima Nova"/>
                <a:cs typeface="Proxima Nova"/>
                <a:sym typeface="Proxima Nova"/>
              </a:rPr>
              <a:t>я</a:t>
            </a:r>
            <a:r>
              <a:rPr b="0" i="0" lang="ru-RU" sz="46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46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6" name="Google Shape;336;ga12c42cad9_0_51"/>
          <p:cNvSpPr txBox="1"/>
          <p:nvPr/>
        </p:nvSpPr>
        <p:spPr>
          <a:xfrm>
            <a:off x="15427484" y="9001900"/>
            <a:ext cx="6087900" cy="3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ru-RU" sz="5000">
                <a:latin typeface="Proxima Nova"/>
                <a:ea typeface="Proxima Nova"/>
                <a:cs typeface="Proxima Nova"/>
                <a:sym typeface="Proxima Nova"/>
              </a:rPr>
              <a:t>Помогают печатать сообщения на смартфоне</a:t>
            </a:r>
            <a:endParaRPr b="0" i="0" sz="50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ga12c42cad9_0_51"/>
          <p:cNvSpPr txBox="1"/>
          <p:nvPr/>
        </p:nvSpPr>
        <p:spPr>
          <a:xfrm>
            <a:off x="12198050" y="9617050"/>
            <a:ext cx="24009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latin typeface="Calibri"/>
                <a:ea typeface="Calibri"/>
                <a:cs typeface="Calibri"/>
                <a:sym typeface="Calibri"/>
              </a:rPr>
              <a:t>При</a:t>
            </a:r>
            <a:r>
              <a:rPr lang="ru-RU" sz="5000" u="sng">
                <a:latin typeface="Calibri"/>
                <a:ea typeface="Calibri"/>
                <a:cs typeface="Calibri"/>
                <a:sym typeface="Calibri"/>
              </a:rPr>
              <a:t>вет!</a:t>
            </a:r>
            <a:endParaRPr sz="5000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ga12c42cad9_0_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07302" y="6383975"/>
            <a:ext cx="2003400" cy="2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a12c42cad9_0_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98100" y="9423250"/>
            <a:ext cx="1765800" cy="17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a12c42cad9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5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a12c42cad9_0_18"/>
          <p:cNvPicPr preferRelativeResize="0"/>
          <p:nvPr/>
        </p:nvPicPr>
        <p:blipFill rotWithShape="1">
          <a:blip r:embed="rId3">
            <a:alphaModFix/>
          </a:blip>
          <a:srcRect b="0" l="0" r="93642" t="0"/>
          <a:stretch/>
        </p:blipFill>
        <p:spPr>
          <a:xfrm>
            <a:off x="0" y="0"/>
            <a:ext cx="22176825" cy="1375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a12c42cad9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3535" y="923665"/>
            <a:ext cx="31470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a12c42cad9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48" name="Google Shape;348;ga12c42cad9_0_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935884" y="616773"/>
            <a:ext cx="3473142" cy="13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a12c42cad9_0_18"/>
          <p:cNvSpPr/>
          <p:nvPr/>
        </p:nvSpPr>
        <p:spPr>
          <a:xfrm>
            <a:off x="13479525" y="7225850"/>
            <a:ext cx="315300" cy="18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a12c42cad9_0_18"/>
          <p:cNvSpPr/>
          <p:nvPr/>
        </p:nvSpPr>
        <p:spPr>
          <a:xfrm>
            <a:off x="12692425" y="3429000"/>
            <a:ext cx="9177600" cy="82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Голосовые сообщения – очень популярный формат общения ВКонтакте.</a:t>
            </a: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Нейросеть расшифровывает записи быстрее, чем человек, хорошо понимает разговорный язык, а также справляется с аудио низкого качества и нечеткой речью.</a:t>
            </a:r>
            <a:endParaRPr/>
          </a:p>
        </p:txBody>
      </p:sp>
      <p:sp>
        <p:nvSpPr>
          <p:cNvPr id="351" name="Google Shape;351;ga12c42cad9_0_18"/>
          <p:cNvSpPr/>
          <p:nvPr/>
        </p:nvSpPr>
        <p:spPr>
          <a:xfrm>
            <a:off x="21870000" y="3555800"/>
            <a:ext cx="2174100" cy="82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ga12c42cad9_0_18"/>
          <p:cNvPicPr preferRelativeResize="0"/>
          <p:nvPr/>
        </p:nvPicPr>
        <p:blipFill rotWithShape="1">
          <a:blip r:embed="rId7">
            <a:alphaModFix/>
          </a:blip>
          <a:srcRect b="82513" l="77657" r="9938" t="0"/>
          <a:stretch/>
        </p:blipFill>
        <p:spPr>
          <a:xfrm>
            <a:off x="19192176" y="0"/>
            <a:ext cx="4969050" cy="24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a12c42cad9_0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639556" y="616775"/>
            <a:ext cx="4306670" cy="142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a12c42cad9_0_18"/>
          <p:cNvSpPr txBox="1"/>
          <p:nvPr/>
        </p:nvSpPr>
        <p:spPr>
          <a:xfrm>
            <a:off x="1340075" y="12533575"/>
            <a:ext cx="208368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Calibri"/>
                <a:ea typeface="Calibri"/>
                <a:cs typeface="Calibri"/>
                <a:sym typeface="Calibri"/>
              </a:rPr>
              <a:t>Напишите ответ в чат «+», если используйте или «-», если нет. Почему?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a12c42cad9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5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a12c42cad9_0_97"/>
          <p:cNvPicPr preferRelativeResize="0"/>
          <p:nvPr/>
        </p:nvPicPr>
        <p:blipFill rotWithShape="1">
          <a:blip r:embed="rId3">
            <a:alphaModFix/>
          </a:blip>
          <a:srcRect b="0" l="0" r="93642" t="0"/>
          <a:stretch/>
        </p:blipFill>
        <p:spPr>
          <a:xfrm>
            <a:off x="0" y="0"/>
            <a:ext cx="22176825" cy="1375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a12c42cad9_0_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3535" y="923665"/>
            <a:ext cx="31470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a12c42cad9_0_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a12c42cad9_0_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3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64" name="Google Shape;364;ga12c42cad9_0_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935884" y="616773"/>
            <a:ext cx="3473142" cy="13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a12c42cad9_0_97"/>
          <p:cNvPicPr preferRelativeResize="0"/>
          <p:nvPr/>
        </p:nvPicPr>
        <p:blipFill rotWithShape="1">
          <a:blip r:embed="rId6">
            <a:alphaModFix/>
          </a:blip>
          <a:srcRect b="11450" l="2808" r="0" t="19901"/>
          <a:stretch/>
        </p:blipFill>
        <p:spPr>
          <a:xfrm>
            <a:off x="0" y="2738075"/>
            <a:ext cx="23698201" cy="94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a12c42cad9_0_97"/>
          <p:cNvPicPr preferRelativeResize="0"/>
          <p:nvPr/>
        </p:nvPicPr>
        <p:blipFill rotWithShape="1">
          <a:blip r:embed="rId6">
            <a:alphaModFix/>
          </a:blip>
          <a:srcRect b="82513" l="77657" r="9938" t="0"/>
          <a:stretch/>
        </p:blipFill>
        <p:spPr>
          <a:xfrm>
            <a:off x="19192176" y="0"/>
            <a:ext cx="4969050" cy="24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a12c42cad9_0_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639556" y="616775"/>
            <a:ext cx="4306670" cy="14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ga12c42cad9_0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73" name="Google Shape;373;ga12c42cad9_0_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35884" y="616773"/>
            <a:ext cx="3473142" cy="13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a12c42cad9_0_107"/>
          <p:cNvPicPr preferRelativeResize="0"/>
          <p:nvPr/>
        </p:nvPicPr>
        <p:blipFill rotWithShape="1">
          <a:blip r:embed="rId5">
            <a:alphaModFix/>
          </a:blip>
          <a:srcRect b="82513" l="77657" r="9938" t="0"/>
          <a:stretch/>
        </p:blipFill>
        <p:spPr>
          <a:xfrm>
            <a:off x="19192176" y="0"/>
            <a:ext cx="4969050" cy="24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a12c42cad9_0_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39556" y="616775"/>
            <a:ext cx="4306670" cy="14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a12c42cad9_0_107"/>
          <p:cNvPicPr preferRelativeResize="0"/>
          <p:nvPr/>
        </p:nvPicPr>
        <p:blipFill rotWithShape="1">
          <a:blip r:embed="rId3">
            <a:alphaModFix/>
          </a:blip>
          <a:srcRect b="9948" l="4095" r="0" t="24382"/>
          <a:stretch/>
        </p:blipFill>
        <p:spPr>
          <a:xfrm>
            <a:off x="119100" y="3710475"/>
            <a:ext cx="22524249" cy="87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a12c42cad9_0_107"/>
          <p:cNvSpPr/>
          <p:nvPr/>
        </p:nvSpPr>
        <p:spPr>
          <a:xfrm>
            <a:off x="22022400" y="4089200"/>
            <a:ext cx="2174100" cy="82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a12c42cad9_0_107"/>
          <p:cNvSpPr txBox="1"/>
          <p:nvPr/>
        </p:nvSpPr>
        <p:spPr>
          <a:xfrm>
            <a:off x="1340075" y="12533575"/>
            <a:ext cx="208368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Calibri"/>
                <a:ea typeface="Calibri"/>
                <a:cs typeface="Calibri"/>
                <a:sym typeface="Calibri"/>
              </a:rPr>
              <a:t>Мы загружаем фотографию в социальную сеть и нейросеть узнает кто на ней.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a3118f255b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84" name="Google Shape;384;ga3118f255b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35884" y="721873"/>
            <a:ext cx="3473142" cy="13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a3118f255b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7688" y="2863725"/>
            <a:ext cx="19008626" cy="94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a3118f255b_0_5"/>
          <p:cNvPicPr preferRelativeResize="0"/>
          <p:nvPr/>
        </p:nvPicPr>
        <p:blipFill rotWithShape="1">
          <a:blip r:embed="rId6">
            <a:alphaModFix/>
          </a:blip>
          <a:srcRect b="82513" l="77657" r="9938" t="0"/>
          <a:stretch/>
        </p:blipFill>
        <p:spPr>
          <a:xfrm>
            <a:off x="19420775" y="0"/>
            <a:ext cx="4969050" cy="26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a3118f255b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39556" y="616775"/>
            <a:ext cx="4306670" cy="14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a24b7b3c03_1_0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a24b7b3c03_1_0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Правила работы на уроке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ga24b7b3c03_1_0"/>
          <p:cNvSpPr txBox="1"/>
          <p:nvPr>
            <p:ph idx="4294967295" type="body"/>
          </p:nvPr>
        </p:nvSpPr>
        <p:spPr>
          <a:xfrm>
            <a:off x="1129850" y="5821750"/>
            <a:ext cx="21047100" cy="3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55695" lvl="0" marL="91444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Font typeface="Roboto"/>
              <a:buChar char="•"/>
            </a:pPr>
            <a:r>
              <a:rPr lang="ru-RU" sz="6000">
                <a:latin typeface="Roboto"/>
                <a:ea typeface="Roboto"/>
                <a:cs typeface="Roboto"/>
                <a:sym typeface="Roboto"/>
              </a:rPr>
              <a:t>Длительность урока (45 мин).</a:t>
            </a:r>
            <a:endParaRPr sz="6000">
              <a:latin typeface="Roboto"/>
              <a:ea typeface="Roboto"/>
              <a:cs typeface="Roboto"/>
              <a:sym typeface="Roboto"/>
            </a:endParaRPr>
          </a:p>
          <a:p>
            <a:pPr indent="-755695" lvl="0" marL="914445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Roboto"/>
              <a:buChar char="•"/>
            </a:pPr>
            <a:r>
              <a:rPr lang="ru-RU" sz="6000">
                <a:latin typeface="Roboto"/>
                <a:ea typeface="Roboto"/>
                <a:cs typeface="Roboto"/>
                <a:sym typeface="Roboto"/>
              </a:rPr>
              <a:t>Без перерывов.</a:t>
            </a:r>
            <a:endParaRPr sz="6000">
              <a:latin typeface="Roboto"/>
              <a:ea typeface="Roboto"/>
              <a:cs typeface="Roboto"/>
              <a:sym typeface="Roboto"/>
            </a:endParaRPr>
          </a:p>
          <a:p>
            <a:pPr indent="-755695" lvl="0" marL="914445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6000"/>
              <a:buFont typeface="Roboto"/>
              <a:buChar char="•"/>
            </a:pPr>
            <a:r>
              <a:rPr lang="ru-RU" sz="6000">
                <a:latin typeface="Roboto"/>
                <a:ea typeface="Roboto"/>
                <a:cs typeface="Roboto"/>
                <a:sym typeface="Roboto"/>
              </a:rPr>
              <a:t>Чтобы задать вопрос, нажми «поднять руку».</a:t>
            </a:r>
            <a:endParaRPr sz="6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" name="Google Shape;103;ga24b7b3c03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a12c42cad9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4800" y="0"/>
            <a:ext cx="24384000" cy="13750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93" name="Google Shape;393;ga12c42cad9_0_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35884" y="692973"/>
            <a:ext cx="3473142" cy="13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a12c42cad9_0_118"/>
          <p:cNvPicPr preferRelativeResize="0"/>
          <p:nvPr/>
        </p:nvPicPr>
        <p:blipFill rotWithShape="1">
          <a:blip r:embed="rId5">
            <a:alphaModFix/>
          </a:blip>
          <a:srcRect b="82513" l="77657" r="9938" t="0"/>
          <a:stretch/>
        </p:blipFill>
        <p:spPr>
          <a:xfrm>
            <a:off x="2391100" y="0"/>
            <a:ext cx="21998724" cy="26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a12c42cad9_0_118"/>
          <p:cNvSpPr/>
          <p:nvPr/>
        </p:nvSpPr>
        <p:spPr>
          <a:xfrm>
            <a:off x="22022400" y="2686900"/>
            <a:ext cx="2361600" cy="96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ga12c42cad9_0_118"/>
          <p:cNvPicPr preferRelativeResize="0"/>
          <p:nvPr/>
        </p:nvPicPr>
        <p:blipFill rotWithShape="1">
          <a:blip r:embed="rId5">
            <a:alphaModFix/>
          </a:blip>
          <a:srcRect b="82513" l="77657" r="9938" t="0"/>
          <a:stretch/>
        </p:blipFill>
        <p:spPr>
          <a:xfrm flipH="1">
            <a:off x="21870000" y="12246675"/>
            <a:ext cx="2519825" cy="15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a12c42cad9_0_118"/>
          <p:cNvSpPr txBox="1"/>
          <p:nvPr/>
        </p:nvSpPr>
        <p:spPr>
          <a:xfrm>
            <a:off x="2417375" y="512375"/>
            <a:ext cx="19102500" cy="14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00">
                <a:latin typeface="Roboto"/>
                <a:ea typeface="Roboto"/>
                <a:cs typeface="Roboto"/>
                <a:sym typeface="Roboto"/>
              </a:rPr>
              <a:t>Рекомендательная система в социальных сетях на основе ваших интересов: новости, музыка, новые друзья.</a:t>
            </a:r>
            <a:endParaRPr sz="5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acec4a8aa2_0_10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acec4a8aa2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acec4a8aa2_0_10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Сейчас мы перейдем к практике</a:t>
            </a:r>
            <a:endParaRPr sz="5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5" name="Google Shape;405;gacec4a8aa2_0_10"/>
          <p:cNvPicPr preferRelativeResize="0"/>
          <p:nvPr/>
        </p:nvPicPr>
        <p:blipFill rotWithShape="1">
          <a:blip r:embed="rId5">
            <a:alphaModFix/>
          </a:blip>
          <a:srcRect b="20729" l="0" r="0" t="0"/>
          <a:stretch/>
        </p:blipFill>
        <p:spPr>
          <a:xfrm>
            <a:off x="1275200" y="3122550"/>
            <a:ext cx="17221825" cy="733246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acec4a8aa2_0_10"/>
          <p:cNvSpPr txBox="1"/>
          <p:nvPr/>
        </p:nvSpPr>
        <p:spPr>
          <a:xfrm>
            <a:off x="1524000" y="110621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acec4a8aa2_0_10"/>
          <p:cNvSpPr txBox="1"/>
          <p:nvPr/>
        </p:nvSpPr>
        <p:spPr>
          <a:xfrm>
            <a:off x="1275200" y="10486675"/>
            <a:ext cx="119679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5300" u="sng">
                <a:solidFill>
                  <a:schemeClr val="hlink"/>
                </a:solidFill>
                <a:hlinkClick r:id="rId6"/>
              </a:rPr>
              <a:t>Давайте посмотрим, как зайти на тренажер и что нужно сделать.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acec4a8aa2_0_28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acec4a8aa2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acec4a8aa2_0_28"/>
          <p:cNvSpPr txBox="1"/>
          <p:nvPr/>
        </p:nvSpPr>
        <p:spPr>
          <a:xfrm>
            <a:off x="1970700" y="480850"/>
            <a:ext cx="142941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Правила выполнения практики</a:t>
            </a:r>
            <a:endParaRPr sz="6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gacec4a8aa2_0_28"/>
          <p:cNvSpPr txBox="1"/>
          <p:nvPr/>
        </p:nvSpPr>
        <p:spPr>
          <a:xfrm>
            <a:off x="2065275" y="3218800"/>
            <a:ext cx="10888800" cy="89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71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AutoNum type="arabicPeriod"/>
            </a:pPr>
            <a:r>
              <a:rPr lang="ru-RU" sz="5400"/>
              <a:t>Если вам удалось зайти в тренажер, напишите «+» в чат.</a:t>
            </a:r>
            <a:endParaRPr sz="5400"/>
          </a:p>
          <a:p>
            <a:pPr indent="-571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5400"/>
              <a:buAutoNum type="arabicPeriod"/>
            </a:pPr>
            <a:r>
              <a:rPr lang="ru-RU" sz="5400"/>
              <a:t>Далее присылайте скриншоты с результатом прохождения каждого уровня.</a:t>
            </a:r>
            <a:endParaRPr sz="54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400"/>
              <a:t>Windows: PrintScr</a:t>
            </a:r>
            <a:endParaRPr sz="5400"/>
          </a:p>
          <a:p>
            <a:pPr indent="45720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chemeClr val="dk1"/>
                </a:solidFill>
              </a:rPr>
              <a:t>MacOs: Shift + Cmd + 3</a:t>
            </a:r>
            <a:endParaRPr sz="5400"/>
          </a:p>
          <a:p>
            <a:pPr indent="-571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5400"/>
              <a:buAutoNum type="arabicPeriod"/>
            </a:pPr>
            <a:r>
              <a:rPr lang="ru-RU" sz="5400"/>
              <a:t>Если возникают вопросы, поднимайте руку.</a:t>
            </a:r>
            <a:endParaRPr sz="5400"/>
          </a:p>
        </p:txBody>
      </p:sp>
      <p:pic>
        <p:nvPicPr>
          <p:cNvPr id="416" name="Google Shape;416;gacec4a8aa2_0_28"/>
          <p:cNvPicPr preferRelativeResize="0"/>
          <p:nvPr/>
        </p:nvPicPr>
        <p:blipFill rotWithShape="1">
          <a:blip r:embed="rId5">
            <a:alphaModFix/>
          </a:blip>
          <a:srcRect b="6393" l="22516" r="0" t="0"/>
          <a:stretch/>
        </p:blipFill>
        <p:spPr>
          <a:xfrm>
            <a:off x="13190475" y="3523600"/>
            <a:ext cx="8679525" cy="7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acec4a8aa2_0_0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acec4a8aa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acec4a8aa2_0_0"/>
          <p:cNvSpPr txBox="1"/>
          <p:nvPr/>
        </p:nvSpPr>
        <p:spPr>
          <a:xfrm>
            <a:off x="1970700" y="480850"/>
            <a:ext cx="142941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Практика</a:t>
            </a:r>
            <a:endParaRPr sz="6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gacec4a8aa2_0_0"/>
          <p:cNvSpPr txBox="1"/>
          <p:nvPr/>
        </p:nvSpPr>
        <p:spPr>
          <a:xfrm>
            <a:off x="1970700" y="4513450"/>
            <a:ext cx="10126800" cy="72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/>
              <a:t>Приступим к выполнению задания.</a:t>
            </a:r>
            <a:endParaRPr sz="6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6000"/>
              <a:t>Делитесь </a:t>
            </a:r>
            <a:r>
              <a:rPr lang="ru-RU" sz="6000">
                <a:solidFill>
                  <a:schemeClr val="dk1"/>
                </a:solidFill>
              </a:rPr>
              <a:t>результатом прохождения каждого уровня</a:t>
            </a:r>
            <a:r>
              <a:rPr lang="ru-RU" sz="6000"/>
              <a:t> в чат.</a:t>
            </a:r>
            <a:endParaRPr sz="6000"/>
          </a:p>
        </p:txBody>
      </p:sp>
      <p:pic>
        <p:nvPicPr>
          <p:cNvPr id="425" name="Google Shape;425;gacec4a8aa2_0_0"/>
          <p:cNvPicPr preferRelativeResize="0"/>
          <p:nvPr/>
        </p:nvPicPr>
        <p:blipFill rotWithShape="1">
          <a:blip r:embed="rId5">
            <a:alphaModFix/>
          </a:blip>
          <a:srcRect b="0" l="0" r="0" t="4997"/>
          <a:stretch/>
        </p:blipFill>
        <p:spPr>
          <a:xfrm>
            <a:off x="13040697" y="3021725"/>
            <a:ext cx="8497249" cy="457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acec4a8aa2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40697" y="7812733"/>
            <a:ext cx="8497252" cy="440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acec4a8aa2_0_69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acec4a8aa2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acec4a8aa2_0_69"/>
          <p:cNvSpPr txBox="1"/>
          <p:nvPr/>
        </p:nvSpPr>
        <p:spPr>
          <a:xfrm>
            <a:off x="1970700" y="480850"/>
            <a:ext cx="142941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Практика</a:t>
            </a:r>
            <a:endParaRPr sz="6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4" name="Google Shape;434;gacec4a8aa2_0_69"/>
          <p:cNvSpPr txBox="1"/>
          <p:nvPr/>
        </p:nvSpPr>
        <p:spPr>
          <a:xfrm>
            <a:off x="2065200" y="3977425"/>
            <a:ext cx="10126800" cy="7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/>
              <a:t>Пройдите тест для профориентации, для этого нажмите кнопку «Продолжить».</a:t>
            </a:r>
            <a:endParaRPr sz="6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6400"/>
              <a:t>Напишите в чат, какой результат получили.</a:t>
            </a:r>
            <a:endParaRPr sz="6400"/>
          </a:p>
        </p:txBody>
      </p:sp>
      <p:pic>
        <p:nvPicPr>
          <p:cNvPr id="435" name="Google Shape;435;gacec4a8aa2_0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0" y="3232738"/>
            <a:ext cx="9715500" cy="66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acec4a8aa2_0_69"/>
          <p:cNvSpPr/>
          <p:nvPr/>
        </p:nvSpPr>
        <p:spPr>
          <a:xfrm>
            <a:off x="14020650" y="7458600"/>
            <a:ext cx="3024900" cy="11223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7" name="Google Shape;437;gacec4a8aa2_0_69"/>
          <p:cNvCxnSpPr>
            <a:endCxn id="436" idx="1"/>
          </p:cNvCxnSpPr>
          <p:nvPr/>
        </p:nvCxnSpPr>
        <p:spPr>
          <a:xfrm>
            <a:off x="8351550" y="7458450"/>
            <a:ext cx="5669100" cy="5613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8" name="Google Shape;438;gacec4a8aa2_0_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28125" y="6871616"/>
            <a:ext cx="5185600" cy="4952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a12c42cad9_0_399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a12c42cad9_0_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a12c42cad9_0_399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ga12c42cad9_0_399"/>
          <p:cNvSpPr txBox="1"/>
          <p:nvPr>
            <p:ph idx="4294967295" type="body"/>
          </p:nvPr>
        </p:nvSpPr>
        <p:spPr>
          <a:xfrm>
            <a:off x="1129850" y="3916750"/>
            <a:ext cx="18682200" cy="6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755695" lvl="0" marL="91444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Char char="•"/>
            </a:pPr>
            <a:r>
              <a:rPr lang="ru-RU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Какие профессии, связанные с нейронными сетями, уже есть и какие могут появиться в будущем?</a:t>
            </a:r>
            <a:endParaRPr sz="6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ga12c42cad9_0_147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a12c42cad9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a12c42cad9_0_147"/>
          <p:cNvSpPr txBox="1"/>
          <p:nvPr/>
        </p:nvSpPr>
        <p:spPr>
          <a:xfrm>
            <a:off x="18156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Профессии, связанные с нейросетями</a:t>
            </a:r>
            <a:endParaRPr sz="5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ga12c42cad9_0_147"/>
          <p:cNvSpPr txBox="1"/>
          <p:nvPr/>
        </p:nvSpPr>
        <p:spPr>
          <a:xfrm>
            <a:off x="10817964" y="6132956"/>
            <a:ext cx="34803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Разметчик данных</a:t>
            </a:r>
            <a:endParaRPr/>
          </a:p>
        </p:txBody>
      </p:sp>
      <p:sp>
        <p:nvSpPr>
          <p:cNvPr id="455" name="Google Shape;455;ga12c42cad9_0_147"/>
          <p:cNvSpPr txBox="1"/>
          <p:nvPr/>
        </p:nvSpPr>
        <p:spPr>
          <a:xfrm>
            <a:off x="17655344" y="11003743"/>
            <a:ext cx="40554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b="0" i="0" lang="ru-RU" sz="4000" u="none" cap="none" strike="noStrike">
                <a:latin typeface="Proxima Nova"/>
                <a:ea typeface="Proxima Nova"/>
                <a:cs typeface="Proxima Nova"/>
                <a:sym typeface="Proxima Nova"/>
              </a:rPr>
              <a:t>ИТ-</a:t>
            </a: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евангелист</a:t>
            </a:r>
            <a:endParaRPr b="0" i="0" sz="4000" u="none" cap="none" strike="noStrik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6" name="Google Shape;456;ga12c42cad9_0_147"/>
          <p:cNvSpPr txBox="1"/>
          <p:nvPr/>
        </p:nvSpPr>
        <p:spPr>
          <a:xfrm>
            <a:off x="4097200" y="6132950"/>
            <a:ext cx="26505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ИТ-медик</a:t>
            </a:r>
            <a:endParaRPr/>
          </a:p>
        </p:txBody>
      </p:sp>
      <p:sp>
        <p:nvSpPr>
          <p:cNvPr id="457" name="Google Shape;457;ga12c42cad9_0_147"/>
          <p:cNvSpPr txBox="1"/>
          <p:nvPr/>
        </p:nvSpPr>
        <p:spPr>
          <a:xfrm>
            <a:off x="9575429" y="10922755"/>
            <a:ext cx="59847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Клинический биоинформатик</a:t>
            </a:r>
            <a:endParaRPr/>
          </a:p>
        </p:txBody>
      </p:sp>
      <p:sp>
        <p:nvSpPr>
          <p:cNvPr id="458" name="Google Shape;458;ga12c42cad9_0_147"/>
          <p:cNvSpPr txBox="1"/>
          <p:nvPr/>
        </p:nvSpPr>
        <p:spPr>
          <a:xfrm>
            <a:off x="17486591" y="6034703"/>
            <a:ext cx="40407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Специалист </a:t>
            </a:r>
            <a:endParaRPr sz="4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ctr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по обучению нейросетей</a:t>
            </a:r>
            <a:endParaRPr b="0" i="0" sz="4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9" name="Google Shape;459;ga12c42cad9_0_147"/>
          <p:cNvSpPr txBox="1"/>
          <p:nvPr/>
        </p:nvSpPr>
        <p:spPr>
          <a:xfrm>
            <a:off x="2122118" y="10922755"/>
            <a:ext cx="61179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F4F5F4"/>
              </a:buClr>
              <a:buSzPts val="4000"/>
              <a:buFont typeface="Proxima Nova"/>
              <a:buNone/>
            </a:pPr>
            <a:r>
              <a:rPr lang="ru-RU" sz="4000">
                <a:latin typeface="Proxima Nova"/>
                <a:ea typeface="Proxima Nova"/>
                <a:cs typeface="Proxima Nova"/>
                <a:sym typeface="Proxima Nova"/>
              </a:rPr>
              <a:t>Конструктор медиа-среды</a:t>
            </a:r>
            <a:endParaRPr/>
          </a:p>
        </p:txBody>
      </p:sp>
      <p:pic>
        <p:nvPicPr>
          <p:cNvPr id="460" name="Google Shape;460;ga12c42cad9_0_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242" y="3249827"/>
            <a:ext cx="2585615" cy="25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a12c42cad9_0_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54312" y="3323000"/>
            <a:ext cx="2512425" cy="251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a12c42cad9_0_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40575" y="3320251"/>
            <a:ext cx="2512426" cy="251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a12c42cad9_0_1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8851" y="8055225"/>
            <a:ext cx="2650500" cy="26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a12c42cad9_0_1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45976" y="8141149"/>
            <a:ext cx="2650499" cy="26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a12c42cad9_0_1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041075" y="8205522"/>
            <a:ext cx="2650500" cy="26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a12c42cad9_0_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a12c42cad9_0_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3535" y="923665"/>
            <a:ext cx="31470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a12c42cad9_0_216"/>
          <p:cNvPicPr preferRelativeResize="0"/>
          <p:nvPr/>
        </p:nvPicPr>
        <p:blipFill rotWithShape="1">
          <a:blip r:embed="rId5">
            <a:alphaModFix/>
          </a:blip>
          <a:srcRect b="80844" l="4467" r="93730" t="0"/>
          <a:stretch/>
        </p:blipFill>
        <p:spPr>
          <a:xfrm>
            <a:off x="17375300" y="-93450"/>
            <a:ext cx="7008701" cy="26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a12c42cad9_0_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43750" y="199076"/>
            <a:ext cx="5185600" cy="2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acec4a8aa2_1_2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acec4a8aa2_1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acec4a8aa2_1_2"/>
          <p:cNvSpPr txBox="1"/>
          <p:nvPr/>
        </p:nvSpPr>
        <p:spPr>
          <a:xfrm>
            <a:off x="1970700" y="480850"/>
            <a:ext cx="142941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Получите сертификат и поделись результатом с друзьями!</a:t>
            </a:r>
            <a:endParaRPr sz="6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gacec4a8aa2_1_2"/>
          <p:cNvSpPr txBox="1"/>
          <p:nvPr/>
        </p:nvSpPr>
        <p:spPr>
          <a:xfrm>
            <a:off x="1799475" y="4592450"/>
            <a:ext cx="8238000" cy="57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6000"/>
              <a:t>Получите сертификат за прохождение урока. Вы можете его скачать и распечатать или поделиться им в соцсетях.</a:t>
            </a:r>
            <a:endParaRPr sz="6000"/>
          </a:p>
        </p:txBody>
      </p:sp>
      <p:pic>
        <p:nvPicPr>
          <p:cNvPr id="482" name="Google Shape;482;gacec4a8aa2_1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40813" y="5236775"/>
            <a:ext cx="11306175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acec4a8aa2_1_2"/>
          <p:cNvPicPr preferRelativeResize="0"/>
          <p:nvPr/>
        </p:nvPicPr>
        <p:blipFill rotWithShape="1">
          <a:blip r:embed="rId6">
            <a:alphaModFix/>
          </a:blip>
          <a:srcRect b="0" l="2037" r="0" t="0"/>
          <a:stretch/>
        </p:blipFill>
        <p:spPr>
          <a:xfrm>
            <a:off x="10457650" y="3183900"/>
            <a:ext cx="5938510" cy="578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a12c42cad9_0_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24384000" cy="1375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a12c42cad9_0_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3535" y="923665"/>
            <a:ext cx="31470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a12c42cad9_0_226"/>
          <p:cNvPicPr preferRelativeResize="0"/>
          <p:nvPr/>
        </p:nvPicPr>
        <p:blipFill rotWithShape="1">
          <a:blip r:embed="rId5">
            <a:alphaModFix/>
          </a:blip>
          <a:srcRect b="80844" l="4467" r="93730" t="0"/>
          <a:stretch/>
        </p:blipFill>
        <p:spPr>
          <a:xfrm>
            <a:off x="17375300" y="-93450"/>
            <a:ext cx="7008701" cy="26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a12c42cad9_0_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43750" y="199076"/>
            <a:ext cx="5185600" cy="2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a24b7b3c03_1_8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a24b7b3c03_1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a24b7b3c03_1_8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работать с платформой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ga24b7b3c03_1_8"/>
          <p:cNvPicPr preferRelativeResize="0"/>
          <p:nvPr/>
        </p:nvPicPr>
        <p:blipFill rotWithShape="1">
          <a:blip r:embed="rId5">
            <a:alphaModFix/>
          </a:blip>
          <a:srcRect b="25532" l="19564" r="19655" t="49384"/>
          <a:stretch/>
        </p:blipFill>
        <p:spPr>
          <a:xfrm>
            <a:off x="1129850" y="3423750"/>
            <a:ext cx="20740149" cy="545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ga24b7b3c03_1_8"/>
          <p:cNvCxnSpPr>
            <a:endCxn id="113" idx="0"/>
          </p:cNvCxnSpPr>
          <p:nvPr/>
        </p:nvCxnSpPr>
        <p:spPr>
          <a:xfrm>
            <a:off x="2072800" y="8419000"/>
            <a:ext cx="3000" cy="1760400"/>
          </a:xfrm>
          <a:prstGeom prst="straightConnector1">
            <a:avLst/>
          </a:prstGeom>
          <a:noFill/>
          <a:ln cap="flat" cmpd="sng" w="114300">
            <a:solidFill>
              <a:srgbClr val="FFC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4" name="Google Shape;114;ga24b7b3c03_1_8"/>
          <p:cNvCxnSpPr/>
          <p:nvPr/>
        </p:nvCxnSpPr>
        <p:spPr>
          <a:xfrm>
            <a:off x="3019575" y="8393375"/>
            <a:ext cx="1925700" cy="1872600"/>
          </a:xfrm>
          <a:prstGeom prst="straightConnector1">
            <a:avLst/>
          </a:prstGeom>
          <a:noFill/>
          <a:ln cap="flat" cmpd="sng" w="114300">
            <a:solidFill>
              <a:srgbClr val="FFC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13" name="Google Shape;113;ga24b7b3c03_1_8"/>
          <p:cNvSpPr txBox="1"/>
          <p:nvPr/>
        </p:nvSpPr>
        <p:spPr>
          <a:xfrm>
            <a:off x="780400" y="10179400"/>
            <a:ext cx="25908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Открыть беседу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ga24b7b3c03_1_8"/>
          <p:cNvSpPr txBox="1"/>
          <p:nvPr/>
        </p:nvSpPr>
        <p:spPr>
          <a:xfrm>
            <a:off x="3443450" y="10234575"/>
            <a:ext cx="29508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Поднять руку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ga24b7b3c03_1_8"/>
          <p:cNvSpPr txBox="1"/>
          <p:nvPr/>
        </p:nvSpPr>
        <p:spPr>
          <a:xfrm>
            <a:off x="6466500" y="10255600"/>
            <a:ext cx="41226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Демонстрация экрана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7" name="Google Shape;117;ga24b7b3c03_1_8"/>
          <p:cNvCxnSpPr>
            <a:endCxn id="116" idx="0"/>
          </p:cNvCxnSpPr>
          <p:nvPr/>
        </p:nvCxnSpPr>
        <p:spPr>
          <a:xfrm>
            <a:off x="4324500" y="8342200"/>
            <a:ext cx="4203300" cy="1913400"/>
          </a:xfrm>
          <a:prstGeom prst="straightConnector1">
            <a:avLst/>
          </a:prstGeom>
          <a:noFill/>
          <a:ln cap="flat" cmpd="sng" w="114300">
            <a:solidFill>
              <a:srgbClr val="FFC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8" name="Google Shape;118;ga24b7b3c03_1_8"/>
          <p:cNvCxnSpPr>
            <a:endCxn id="119" idx="0"/>
          </p:cNvCxnSpPr>
          <p:nvPr/>
        </p:nvCxnSpPr>
        <p:spPr>
          <a:xfrm>
            <a:off x="12417825" y="8810200"/>
            <a:ext cx="15900" cy="1445400"/>
          </a:xfrm>
          <a:prstGeom prst="straightConnector1">
            <a:avLst/>
          </a:prstGeom>
          <a:noFill/>
          <a:ln cap="flat" cmpd="sng" w="114300">
            <a:solidFill>
              <a:srgbClr val="FFC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19" name="Google Shape;119;ga24b7b3c03_1_8"/>
          <p:cNvSpPr txBox="1"/>
          <p:nvPr/>
        </p:nvSpPr>
        <p:spPr>
          <a:xfrm>
            <a:off x="10279125" y="10255600"/>
            <a:ext cx="43092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Включить /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выключить звук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ga12c42cad9_0_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24383996" cy="1375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a12c42cad9_0_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3533" y="923666"/>
            <a:ext cx="31470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a12c42cad9_0_317"/>
          <p:cNvPicPr preferRelativeResize="0"/>
          <p:nvPr/>
        </p:nvPicPr>
        <p:blipFill rotWithShape="1">
          <a:blip r:embed="rId5">
            <a:alphaModFix/>
          </a:blip>
          <a:srcRect b="80844" l="4467" r="93730" t="0"/>
          <a:stretch/>
        </p:blipFill>
        <p:spPr>
          <a:xfrm>
            <a:off x="17375300" y="-17250"/>
            <a:ext cx="7008701" cy="26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a12c42cad9_0_3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ga12c42cad9_0_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3996" cy="1375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a12c42cad9_0_330"/>
          <p:cNvPicPr preferRelativeResize="0"/>
          <p:nvPr/>
        </p:nvPicPr>
        <p:blipFill rotWithShape="1">
          <a:blip r:embed="rId4">
            <a:alphaModFix/>
          </a:blip>
          <a:srcRect b="0" l="0" r="73282" t="0"/>
          <a:stretch/>
        </p:blipFill>
        <p:spPr>
          <a:xfrm>
            <a:off x="21048733" y="923667"/>
            <a:ext cx="8408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a12c42cad9_0_330"/>
          <p:cNvPicPr preferRelativeResize="0"/>
          <p:nvPr/>
        </p:nvPicPr>
        <p:blipFill rotWithShape="1">
          <a:blip r:embed="rId5">
            <a:alphaModFix/>
          </a:blip>
          <a:srcRect b="80844" l="5500" r="93730" t="0"/>
          <a:stretch/>
        </p:blipFill>
        <p:spPr>
          <a:xfrm>
            <a:off x="21392875" y="-17250"/>
            <a:ext cx="2991126" cy="26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a12c42cad9_0_330"/>
          <p:cNvPicPr preferRelativeResize="0"/>
          <p:nvPr/>
        </p:nvPicPr>
        <p:blipFill rotWithShape="1">
          <a:blip r:embed="rId6">
            <a:alphaModFix/>
          </a:blip>
          <a:srcRect b="0" l="72070" r="0" t="0"/>
          <a:stretch/>
        </p:blipFill>
        <p:spPr>
          <a:xfrm>
            <a:off x="20881075" y="503875"/>
            <a:ext cx="1448275" cy="21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a12c42cad9_0_330"/>
          <p:cNvPicPr preferRelativeResize="0"/>
          <p:nvPr/>
        </p:nvPicPr>
        <p:blipFill rotWithShape="1">
          <a:blip r:embed="rId6">
            <a:alphaModFix/>
          </a:blip>
          <a:srcRect b="0" l="0" r="74293" t="0"/>
          <a:stretch/>
        </p:blipFill>
        <p:spPr>
          <a:xfrm>
            <a:off x="19548025" y="509863"/>
            <a:ext cx="1333050" cy="2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gacec4a8aa2_0_19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acec4a8aa2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acec4a8aa2_0_19"/>
          <p:cNvSpPr txBox="1"/>
          <p:nvPr/>
        </p:nvSpPr>
        <p:spPr>
          <a:xfrm>
            <a:off x="1970700" y="480850"/>
            <a:ext cx="142941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Подведем итоги!</a:t>
            </a:r>
            <a:endParaRPr sz="5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gacec4a8aa2_0_19"/>
          <p:cNvSpPr txBox="1"/>
          <p:nvPr/>
        </p:nvSpPr>
        <p:spPr>
          <a:xfrm>
            <a:off x="2522475" y="4057000"/>
            <a:ext cx="18366900" cy="62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Char char="●"/>
            </a:pPr>
            <a:r>
              <a:rPr lang="ru-RU" sz="6000">
                <a:solidFill>
                  <a:schemeClr val="dk1"/>
                </a:solidFill>
              </a:rPr>
              <a:t>Оцените урока, как бы это сделала нейронная сеть. Напишите число от 0 до 1. </a:t>
            </a:r>
            <a:endParaRPr sz="60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dk1"/>
                </a:solidFill>
              </a:rPr>
              <a:t>1 - урок очень понравился,</a:t>
            </a:r>
            <a:endParaRPr sz="60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dk1"/>
                </a:solidFill>
              </a:rPr>
              <a:t>0 - ничего не понял.</a:t>
            </a:r>
            <a:endParaRPr sz="60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6000">
                <a:solidFill>
                  <a:schemeClr val="dk1"/>
                </a:solidFill>
              </a:rPr>
              <a:t>Число может быть дробным, например 0,9898</a:t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a12c42cad9_0_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3996" cy="1375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a12c42cad9_0_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3533" y="923666"/>
            <a:ext cx="3147000" cy="8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a12c42cad9_0_407"/>
          <p:cNvPicPr preferRelativeResize="0"/>
          <p:nvPr/>
        </p:nvPicPr>
        <p:blipFill rotWithShape="1">
          <a:blip r:embed="rId3">
            <a:alphaModFix/>
          </a:blip>
          <a:srcRect b="80843" l="4467" r="93730" t="2152"/>
          <a:stretch/>
        </p:blipFill>
        <p:spPr>
          <a:xfrm>
            <a:off x="17375300" y="170400"/>
            <a:ext cx="7008701" cy="217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a12c42cad9_0_4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43750" y="281263"/>
            <a:ext cx="5185600" cy="2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5423ba4ca4_0_132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5423ba4ca4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5423ba4ca4_0_132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Обсуждение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g5423ba4ca4_0_132"/>
          <p:cNvSpPr txBox="1"/>
          <p:nvPr>
            <p:ph idx="4294967295" type="body"/>
          </p:nvPr>
        </p:nvSpPr>
        <p:spPr>
          <a:xfrm>
            <a:off x="1129850" y="4373950"/>
            <a:ext cx="11377500" cy="6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800">
                <a:latin typeface="Roboto"/>
                <a:ea typeface="Roboto"/>
                <a:cs typeface="Roboto"/>
                <a:sym typeface="Roboto"/>
              </a:rPr>
              <a:t>Вы используете </a:t>
            </a:r>
            <a:r>
              <a:rPr b="1" lang="ru-RU" sz="5800">
                <a:latin typeface="Roboto"/>
                <a:ea typeface="Roboto"/>
                <a:cs typeface="Roboto"/>
                <a:sym typeface="Roboto"/>
              </a:rPr>
              <a:t>маск</a:t>
            </a:r>
            <a:r>
              <a:rPr b="1" lang="ru-RU" sz="5800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b="1" lang="ru-RU" sz="5800">
                <a:latin typeface="Roboto"/>
                <a:ea typeface="Roboto"/>
                <a:cs typeface="Roboto"/>
                <a:sym typeface="Roboto"/>
              </a:rPr>
              <a:t>?</a:t>
            </a:r>
            <a:endParaRPr b="1" sz="5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700">
                <a:latin typeface="Roboto"/>
                <a:ea typeface="Roboto"/>
                <a:cs typeface="Roboto"/>
                <a:sym typeface="Roboto"/>
              </a:rPr>
              <a:t>Поставьте «+» в чат,</a:t>
            </a:r>
            <a:endParaRPr sz="5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700">
                <a:latin typeface="Roboto"/>
                <a:ea typeface="Roboto"/>
                <a:cs typeface="Roboto"/>
                <a:sym typeface="Roboto"/>
              </a:rPr>
              <a:t>если </a:t>
            </a:r>
            <a:r>
              <a:rPr lang="ru-RU" sz="5700">
                <a:latin typeface="Roboto"/>
                <a:ea typeface="Roboto"/>
                <a:cs typeface="Roboto"/>
                <a:sym typeface="Roboto"/>
              </a:rPr>
              <a:t>используете или</a:t>
            </a:r>
            <a:endParaRPr sz="5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700">
                <a:latin typeface="Roboto"/>
                <a:ea typeface="Roboto"/>
                <a:cs typeface="Roboto"/>
                <a:sym typeface="Roboto"/>
              </a:rPr>
              <a:t>«-», если нет.</a:t>
            </a:r>
            <a:endParaRPr sz="5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-RU" sz="5700">
                <a:latin typeface="Roboto"/>
                <a:ea typeface="Roboto"/>
                <a:cs typeface="Roboto"/>
                <a:sym typeface="Roboto"/>
              </a:rPr>
              <a:t>Как работают маски</a:t>
            </a:r>
            <a:r>
              <a:rPr lang="ru-RU" sz="5700">
                <a:latin typeface="Roboto"/>
                <a:ea typeface="Roboto"/>
                <a:cs typeface="Roboto"/>
                <a:sym typeface="Roboto"/>
              </a:rPr>
              <a:t>?</a:t>
            </a:r>
            <a:endParaRPr sz="5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" name="Google Shape;128;g5423ba4ca4_0_132"/>
          <p:cNvPicPr preferRelativeResize="0"/>
          <p:nvPr/>
        </p:nvPicPr>
        <p:blipFill rotWithShape="1">
          <a:blip r:embed="rId5">
            <a:alphaModFix/>
          </a:blip>
          <a:srcRect b="9993" l="21550" r="16380" t="21974"/>
          <a:stretch/>
        </p:blipFill>
        <p:spPr>
          <a:xfrm>
            <a:off x="10134176" y="4964375"/>
            <a:ext cx="11951474" cy="73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acaead20d3_0_16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acaead20d3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acaead20d3_0_16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это работает?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6" name="Google Shape;136;gacaead20d3_0_16"/>
          <p:cNvPicPr preferRelativeResize="0"/>
          <p:nvPr/>
        </p:nvPicPr>
        <p:blipFill rotWithShape="1">
          <a:blip r:embed="rId5">
            <a:alphaModFix/>
          </a:blip>
          <a:srcRect b="0" l="0" r="10265" t="0"/>
          <a:stretch/>
        </p:blipFill>
        <p:spPr>
          <a:xfrm>
            <a:off x="4348250" y="2785250"/>
            <a:ext cx="15490025" cy="959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5423ba4ca4_0_261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5423ba4ca4_0_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5423ba4ca4_0_261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устроены нейросети?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g5423ba4ca4_0_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7757224" y="4838575"/>
            <a:ext cx="5095875" cy="50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5423ba4ca4_0_261"/>
          <p:cNvPicPr preferRelativeResize="0"/>
          <p:nvPr/>
        </p:nvPicPr>
        <p:blipFill rotWithShape="1">
          <a:blip r:embed="rId6">
            <a:alphaModFix/>
          </a:blip>
          <a:srcRect b="0" l="0" r="31464" t="0"/>
          <a:stretch/>
        </p:blipFill>
        <p:spPr>
          <a:xfrm>
            <a:off x="9711550" y="4339375"/>
            <a:ext cx="3986950" cy="58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5423ba4ca4_0_2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13920951" y="4339374"/>
            <a:ext cx="5596750" cy="55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5423ba4ca4_0_2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283475" y="5534177"/>
            <a:ext cx="1739125" cy="17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5423ba4ca4_0_261"/>
          <p:cNvSpPr/>
          <p:nvPr/>
        </p:nvSpPr>
        <p:spPr>
          <a:xfrm>
            <a:off x="16243925" y="6786775"/>
            <a:ext cx="454500" cy="4545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5423ba4ca4_0_261"/>
          <p:cNvSpPr/>
          <p:nvPr/>
        </p:nvSpPr>
        <p:spPr>
          <a:xfrm>
            <a:off x="17005925" y="6862975"/>
            <a:ext cx="454500" cy="4545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5423ba4ca4_0_261"/>
          <p:cNvSpPr/>
          <p:nvPr/>
        </p:nvSpPr>
        <p:spPr>
          <a:xfrm>
            <a:off x="17607650" y="5490000"/>
            <a:ext cx="454500" cy="454500"/>
          </a:xfrm>
          <a:prstGeom prst="ellipse">
            <a:avLst/>
          </a:prstGeom>
          <a:solidFill>
            <a:schemeClr val="accent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5423ba4ca4_0_261"/>
          <p:cNvSpPr/>
          <p:nvPr/>
        </p:nvSpPr>
        <p:spPr>
          <a:xfrm>
            <a:off x="16538600" y="5660075"/>
            <a:ext cx="345600" cy="3456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5423ba4ca4_0_261"/>
          <p:cNvSpPr/>
          <p:nvPr/>
        </p:nvSpPr>
        <p:spPr>
          <a:xfrm>
            <a:off x="16961226" y="6054900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5423ba4ca4_0_261"/>
          <p:cNvSpPr/>
          <p:nvPr/>
        </p:nvSpPr>
        <p:spPr>
          <a:xfrm>
            <a:off x="17585900" y="6652650"/>
            <a:ext cx="345600" cy="3456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5423ba4ca4_0_261"/>
          <p:cNvSpPr txBox="1"/>
          <p:nvPr/>
        </p:nvSpPr>
        <p:spPr>
          <a:xfrm>
            <a:off x="1234975" y="3941375"/>
            <a:ext cx="7409700" cy="7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Изучая головной мозг человека, </a:t>
            </a:r>
            <a:r>
              <a:rPr lang="ru-RU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</a:t>
            </a:r>
            <a:r>
              <a:rPr lang="ru-RU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ченые</a:t>
            </a:r>
            <a:r>
              <a:rPr lang="ru-RU" sz="4000">
                <a:latin typeface="Roboto"/>
                <a:ea typeface="Roboto"/>
                <a:cs typeface="Roboto"/>
                <a:sym typeface="Roboto"/>
              </a:rPr>
              <a:t> открыли нейроны – это такие клетки в человеческом мозге, которые могут принимать, хранить, обрабатывать и выводить информацию. При обучении умению появляются связи между клетками и образуется нейронная сеть.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5423ba4ca4_0_279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5423ba4ca4_0_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5423ba4ca4_0_279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устроены нейросети?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g5423ba4ca4_0_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726226" y="5103999"/>
            <a:ext cx="5596750" cy="55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5423ba4ca4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60150" y="6298802"/>
            <a:ext cx="1739125" cy="17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5423ba4ca4_0_279"/>
          <p:cNvSpPr/>
          <p:nvPr/>
        </p:nvSpPr>
        <p:spPr>
          <a:xfrm>
            <a:off x="14378150" y="7149650"/>
            <a:ext cx="1208700" cy="1366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g5423ba4ca4_0_2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58925" y="5104000"/>
            <a:ext cx="5596750" cy="55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5423ba4ca4_0_279"/>
          <p:cNvSpPr/>
          <p:nvPr/>
        </p:nvSpPr>
        <p:spPr>
          <a:xfrm>
            <a:off x="10828525" y="7583300"/>
            <a:ext cx="454500" cy="4545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5423ba4ca4_0_279"/>
          <p:cNvSpPr/>
          <p:nvPr/>
        </p:nvSpPr>
        <p:spPr>
          <a:xfrm>
            <a:off x="11590525" y="7659500"/>
            <a:ext cx="454500" cy="4545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5423ba4ca4_0_279"/>
          <p:cNvSpPr/>
          <p:nvPr/>
        </p:nvSpPr>
        <p:spPr>
          <a:xfrm>
            <a:off x="12192250" y="6286525"/>
            <a:ext cx="454500" cy="454500"/>
          </a:xfrm>
          <a:prstGeom prst="ellipse">
            <a:avLst/>
          </a:prstGeom>
          <a:solidFill>
            <a:schemeClr val="accent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5423ba4ca4_0_279"/>
          <p:cNvSpPr/>
          <p:nvPr/>
        </p:nvSpPr>
        <p:spPr>
          <a:xfrm>
            <a:off x="11123200" y="6456600"/>
            <a:ext cx="345600" cy="3456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5423ba4ca4_0_279"/>
          <p:cNvSpPr/>
          <p:nvPr/>
        </p:nvSpPr>
        <p:spPr>
          <a:xfrm>
            <a:off x="11545826" y="6851425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5423ba4ca4_0_279"/>
          <p:cNvSpPr/>
          <p:nvPr/>
        </p:nvSpPr>
        <p:spPr>
          <a:xfrm>
            <a:off x="12170500" y="7449175"/>
            <a:ext cx="345600" cy="3456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5423ba4ca4_0_279"/>
          <p:cNvSpPr/>
          <p:nvPr/>
        </p:nvSpPr>
        <p:spPr>
          <a:xfrm>
            <a:off x="18140875" y="6806063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5423ba4ca4_0_279"/>
          <p:cNvSpPr/>
          <p:nvPr/>
        </p:nvSpPr>
        <p:spPr>
          <a:xfrm>
            <a:off x="17200175" y="6366650"/>
            <a:ext cx="3100550" cy="1445175"/>
          </a:xfrm>
          <a:custGeom>
            <a:rect b="b" l="l" r="r" t="t"/>
            <a:pathLst>
              <a:path extrusionOk="0" h="57807" w="124022">
                <a:moveTo>
                  <a:pt x="10511" y="8408"/>
                </a:moveTo>
                <a:lnTo>
                  <a:pt x="38888" y="1051"/>
                </a:lnTo>
                <a:lnTo>
                  <a:pt x="81981" y="10510"/>
                </a:lnTo>
                <a:lnTo>
                  <a:pt x="124022" y="27327"/>
                </a:lnTo>
                <a:lnTo>
                  <a:pt x="81981" y="43092"/>
                </a:lnTo>
                <a:lnTo>
                  <a:pt x="49399" y="56756"/>
                </a:lnTo>
                <a:lnTo>
                  <a:pt x="2102" y="37837"/>
                </a:lnTo>
                <a:lnTo>
                  <a:pt x="47297" y="0"/>
                </a:lnTo>
                <a:lnTo>
                  <a:pt x="48348" y="57807"/>
                </a:lnTo>
                <a:lnTo>
                  <a:pt x="0" y="12612"/>
                </a:lnTo>
                <a:close/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Google Shape;174;g5423ba4ca4_0_279"/>
          <p:cNvSpPr/>
          <p:nvPr/>
        </p:nvSpPr>
        <p:spPr>
          <a:xfrm>
            <a:off x="18382600" y="6629400"/>
            <a:ext cx="893375" cy="867100"/>
          </a:xfrm>
          <a:custGeom>
            <a:rect b="b" l="l" r="r" t="t"/>
            <a:pathLst>
              <a:path extrusionOk="0" h="34684" w="35735">
                <a:moveTo>
                  <a:pt x="35735" y="0"/>
                </a:moveTo>
                <a:lnTo>
                  <a:pt x="35735" y="34684"/>
                </a:lnTo>
                <a:lnTo>
                  <a:pt x="0" y="16817"/>
                </a:lnTo>
                <a:close/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5" name="Google Shape;175;g5423ba4ca4_0_279"/>
          <p:cNvSpPr/>
          <p:nvPr/>
        </p:nvSpPr>
        <p:spPr>
          <a:xfrm>
            <a:off x="17226450" y="6681950"/>
            <a:ext cx="1208700" cy="394150"/>
          </a:xfrm>
          <a:custGeom>
            <a:rect b="b" l="l" r="r" t="t"/>
            <a:pathLst>
              <a:path extrusionOk="0" h="15766" w="48348">
                <a:moveTo>
                  <a:pt x="48348" y="15766"/>
                </a:move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" name="Google Shape;176;g5423ba4ca4_0_279"/>
          <p:cNvSpPr/>
          <p:nvPr/>
        </p:nvSpPr>
        <p:spPr>
          <a:xfrm>
            <a:off x="17279000" y="7023550"/>
            <a:ext cx="1129875" cy="315300"/>
          </a:xfrm>
          <a:custGeom>
            <a:rect b="b" l="l" r="r" t="t"/>
            <a:pathLst>
              <a:path extrusionOk="0" h="12612" w="45195">
                <a:moveTo>
                  <a:pt x="0" y="12612"/>
                </a:moveTo>
                <a:lnTo>
                  <a:pt x="45195" y="0"/>
                </a:ln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Google Shape;177;g5423ba4ca4_0_279"/>
          <p:cNvSpPr/>
          <p:nvPr/>
        </p:nvSpPr>
        <p:spPr>
          <a:xfrm>
            <a:off x="17016250" y="6416575"/>
            <a:ext cx="499200" cy="4992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5423ba4ca4_0_279"/>
          <p:cNvSpPr/>
          <p:nvPr/>
        </p:nvSpPr>
        <p:spPr>
          <a:xfrm>
            <a:off x="18140875" y="6111775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5423ba4ca4_0_279"/>
          <p:cNvSpPr/>
          <p:nvPr/>
        </p:nvSpPr>
        <p:spPr>
          <a:xfrm>
            <a:off x="19006050" y="6416563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5423ba4ca4_0_279"/>
          <p:cNvSpPr/>
          <p:nvPr/>
        </p:nvSpPr>
        <p:spPr>
          <a:xfrm>
            <a:off x="20025550" y="6806063"/>
            <a:ext cx="499200" cy="499200"/>
          </a:xfrm>
          <a:prstGeom prst="ellipse">
            <a:avLst/>
          </a:prstGeom>
          <a:solidFill>
            <a:schemeClr val="accent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5423ba4ca4_0_279"/>
          <p:cNvSpPr/>
          <p:nvPr/>
        </p:nvSpPr>
        <p:spPr>
          <a:xfrm>
            <a:off x="17016250" y="7102375"/>
            <a:ext cx="499200" cy="4992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5423ba4ca4_0_279"/>
          <p:cNvSpPr/>
          <p:nvPr/>
        </p:nvSpPr>
        <p:spPr>
          <a:xfrm>
            <a:off x="18140875" y="7500363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5423ba4ca4_0_279"/>
          <p:cNvSpPr/>
          <p:nvPr/>
        </p:nvSpPr>
        <p:spPr>
          <a:xfrm>
            <a:off x="19006050" y="7178563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5423ba4ca4_0_279"/>
          <p:cNvSpPr/>
          <p:nvPr/>
        </p:nvSpPr>
        <p:spPr>
          <a:xfrm>
            <a:off x="18140875" y="6806075"/>
            <a:ext cx="499200" cy="4992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5423ba4ca4_0_279"/>
          <p:cNvSpPr txBox="1"/>
          <p:nvPr/>
        </p:nvSpPr>
        <p:spPr>
          <a:xfrm>
            <a:off x="1234975" y="3941375"/>
            <a:ext cx="7409700" cy="7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900">
                <a:latin typeface="Roboto"/>
                <a:ea typeface="Roboto"/>
                <a:cs typeface="Roboto"/>
                <a:sym typeface="Roboto"/>
              </a:rPr>
              <a:t>Другие ученые захотели создать программу, которая работает как мозг человека и может обучаться и решать сложные аналитические задачи. И так появились нейронные сети.</a:t>
            </a:r>
            <a:endParaRPr sz="8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5423ba4ca4_0_372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5423ba4ca4_0_3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5423ba4ca4_0_372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обучаются нейросети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3" name="Google Shape;193;g5423ba4ca4_0_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100" y="4712499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5423ba4ca4_0_372"/>
          <p:cNvSpPr/>
          <p:nvPr/>
        </p:nvSpPr>
        <p:spPr>
          <a:xfrm>
            <a:off x="10609028" y="6523431"/>
            <a:ext cx="1254900" cy="12549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5423ba4ca4_0_372"/>
          <p:cNvSpPr/>
          <p:nvPr/>
        </p:nvSpPr>
        <p:spPr>
          <a:xfrm>
            <a:off x="8243777" y="5418595"/>
            <a:ext cx="7795713" cy="3633604"/>
          </a:xfrm>
          <a:custGeom>
            <a:rect b="b" l="l" r="r" t="t"/>
            <a:pathLst>
              <a:path extrusionOk="0" h="57807" w="124022">
                <a:moveTo>
                  <a:pt x="10511" y="8408"/>
                </a:moveTo>
                <a:lnTo>
                  <a:pt x="38888" y="1051"/>
                </a:lnTo>
                <a:lnTo>
                  <a:pt x="81981" y="10510"/>
                </a:lnTo>
                <a:lnTo>
                  <a:pt x="124022" y="27327"/>
                </a:lnTo>
                <a:lnTo>
                  <a:pt x="81981" y="43092"/>
                </a:lnTo>
                <a:lnTo>
                  <a:pt x="49399" y="56756"/>
                </a:lnTo>
                <a:lnTo>
                  <a:pt x="2102" y="37837"/>
                </a:lnTo>
                <a:lnTo>
                  <a:pt x="47297" y="0"/>
                </a:lnTo>
                <a:lnTo>
                  <a:pt x="48348" y="57807"/>
                </a:lnTo>
                <a:lnTo>
                  <a:pt x="0" y="12612"/>
                </a:lnTo>
                <a:close/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6" name="Google Shape;196;g5423ba4ca4_0_372"/>
          <p:cNvSpPr/>
          <p:nvPr/>
        </p:nvSpPr>
        <p:spPr>
          <a:xfrm>
            <a:off x="11216810" y="6079240"/>
            <a:ext cx="2246213" cy="2180150"/>
          </a:xfrm>
          <a:custGeom>
            <a:rect b="b" l="l" r="r" t="t"/>
            <a:pathLst>
              <a:path extrusionOk="0" h="34684" w="35735">
                <a:moveTo>
                  <a:pt x="35735" y="0"/>
                </a:moveTo>
                <a:lnTo>
                  <a:pt x="35735" y="34684"/>
                </a:lnTo>
                <a:lnTo>
                  <a:pt x="0" y="16817"/>
                </a:lnTo>
                <a:close/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Google Shape;197;g5423ba4ca4_0_372"/>
          <p:cNvSpPr/>
          <p:nvPr/>
        </p:nvSpPr>
        <p:spPr>
          <a:xfrm>
            <a:off x="8309842" y="6211369"/>
            <a:ext cx="3039034" cy="991011"/>
          </a:xfrm>
          <a:custGeom>
            <a:rect b="b" l="l" r="r" t="t"/>
            <a:pathLst>
              <a:path extrusionOk="0" h="15766" w="48348">
                <a:moveTo>
                  <a:pt x="48348" y="15766"/>
                </a:move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Google Shape;198;g5423ba4ca4_0_372"/>
          <p:cNvSpPr/>
          <p:nvPr/>
        </p:nvSpPr>
        <p:spPr>
          <a:xfrm>
            <a:off x="8441971" y="7070270"/>
            <a:ext cx="2840845" cy="792759"/>
          </a:xfrm>
          <a:custGeom>
            <a:rect b="b" l="l" r="r" t="t"/>
            <a:pathLst>
              <a:path extrusionOk="0" h="12612" w="45195">
                <a:moveTo>
                  <a:pt x="0" y="12612"/>
                </a:moveTo>
                <a:lnTo>
                  <a:pt x="45195" y="0"/>
                </a:ln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Google Shape;199;g5423ba4ca4_0_372"/>
          <p:cNvSpPr/>
          <p:nvPr/>
        </p:nvSpPr>
        <p:spPr>
          <a:xfrm>
            <a:off x="10609028" y="8269143"/>
            <a:ext cx="1254900" cy="12549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5423ba4ca4_0_372"/>
          <p:cNvSpPr/>
          <p:nvPr/>
        </p:nvSpPr>
        <p:spPr>
          <a:xfrm>
            <a:off x="12784382" y="7460026"/>
            <a:ext cx="1254900" cy="12549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g5423ba4ca4_0_3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80550" y="5201325"/>
            <a:ext cx="4530650" cy="45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5423ba4ca4_0_372"/>
          <p:cNvSpPr txBox="1"/>
          <p:nvPr/>
        </p:nvSpPr>
        <p:spPr>
          <a:xfrm>
            <a:off x="18051525" y="5965925"/>
            <a:ext cx="30390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latin typeface="Roboto Mono"/>
                <a:ea typeface="Roboto Mono"/>
                <a:cs typeface="Roboto Mono"/>
                <a:sym typeface="Roboto Mono"/>
              </a:rPr>
              <a:t>Это собака!</a:t>
            </a:r>
            <a:endParaRPr sz="5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03" name="Google Shape;203;g5423ba4ca4_0_372"/>
          <p:cNvSpPr txBox="1"/>
          <p:nvPr/>
        </p:nvSpPr>
        <p:spPr>
          <a:xfrm>
            <a:off x="4836726" y="10220000"/>
            <a:ext cx="7066200" cy="1569600"/>
          </a:xfrm>
          <a:prstGeom prst="rect">
            <a:avLst/>
          </a:prstGeom>
          <a:solidFill>
            <a:srgbClr val="FAFF90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b="1" lang="ru-RU" sz="4800">
                <a:latin typeface="Helvetica Neue"/>
                <a:ea typeface="Helvetica Neue"/>
                <a:cs typeface="Helvetica Neue"/>
                <a:sym typeface="Helvetica Neue"/>
              </a:rPr>
              <a:t>Загружаем много</a:t>
            </a:r>
            <a:endParaRPr b="1"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b="1" lang="ru-RU" sz="4800">
                <a:latin typeface="Helvetica Neue"/>
                <a:ea typeface="Helvetica Neue"/>
                <a:cs typeface="Helvetica Neue"/>
                <a:sym typeface="Helvetica Neue"/>
              </a:rPr>
              <a:t>фотографий</a:t>
            </a:r>
            <a:endParaRPr b="1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g5423ba4ca4_0_372"/>
          <p:cNvSpPr txBox="1"/>
          <p:nvPr/>
        </p:nvSpPr>
        <p:spPr>
          <a:xfrm>
            <a:off x="13317774" y="10220000"/>
            <a:ext cx="5570700" cy="1569600"/>
          </a:xfrm>
          <a:prstGeom prst="rect">
            <a:avLst/>
          </a:prstGeom>
          <a:solidFill>
            <a:srgbClr val="FAFF90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b="1" i="0" lang="ru-RU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Ответ: </a:t>
            </a:r>
            <a:r>
              <a:rPr b="1" lang="ru-RU" sz="4800">
                <a:latin typeface="Helvetica Neue"/>
                <a:ea typeface="Helvetica Neue"/>
                <a:cs typeface="Helvetica Neue"/>
                <a:sym typeface="Helvetica Neue"/>
              </a:rPr>
              <a:t>Это собака</a:t>
            </a:r>
            <a:endParaRPr b="1" sz="4800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5" name="Google Shape;205;g5423ba4ca4_0_372"/>
          <p:cNvCxnSpPr/>
          <p:nvPr/>
        </p:nvCxnSpPr>
        <p:spPr>
          <a:xfrm rot="10800000">
            <a:off x="8408775" y="8694814"/>
            <a:ext cx="0" cy="13218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g5423ba4ca4_0_372"/>
          <p:cNvCxnSpPr/>
          <p:nvPr/>
        </p:nvCxnSpPr>
        <p:spPr>
          <a:xfrm rot="10800000">
            <a:off x="16103124" y="8698125"/>
            <a:ext cx="0" cy="13152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g5423ba4ca4_0_372"/>
          <p:cNvSpPr txBox="1"/>
          <p:nvPr/>
        </p:nvSpPr>
        <p:spPr>
          <a:xfrm>
            <a:off x="6545300" y="2808000"/>
            <a:ext cx="3678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/>
                <a:ea typeface="Roboto"/>
                <a:cs typeface="Roboto"/>
                <a:sym typeface="Roboto"/>
              </a:rPr>
              <a:t>Входной нейрон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g5423ba4ca4_0_372"/>
          <p:cNvSpPr/>
          <p:nvPr/>
        </p:nvSpPr>
        <p:spPr>
          <a:xfrm>
            <a:off x="7781325" y="5544124"/>
            <a:ext cx="1254900" cy="12549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5423ba4ca4_0_372"/>
          <p:cNvSpPr/>
          <p:nvPr/>
        </p:nvSpPr>
        <p:spPr>
          <a:xfrm>
            <a:off x="7781325" y="7268464"/>
            <a:ext cx="1254900" cy="1254900"/>
          </a:xfrm>
          <a:prstGeom prst="ellipse">
            <a:avLst/>
          </a:prstGeom>
          <a:solidFill>
            <a:srgbClr val="FFC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5423ba4ca4_0_372"/>
          <p:cNvSpPr txBox="1"/>
          <p:nvPr/>
        </p:nvSpPr>
        <p:spPr>
          <a:xfrm>
            <a:off x="14125875" y="2878900"/>
            <a:ext cx="3678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/>
                <a:ea typeface="Roboto"/>
                <a:cs typeface="Roboto"/>
                <a:sym typeface="Roboto"/>
              </a:rPr>
              <a:t>Выходной нейрон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g5423ba4ca4_0_372"/>
          <p:cNvSpPr/>
          <p:nvPr/>
        </p:nvSpPr>
        <p:spPr>
          <a:xfrm>
            <a:off x="15347764" y="6523431"/>
            <a:ext cx="1254900" cy="1254900"/>
          </a:xfrm>
          <a:prstGeom prst="ellipse">
            <a:avLst/>
          </a:prstGeom>
          <a:solidFill>
            <a:schemeClr val="accent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5423ba4ca4_0_372"/>
          <p:cNvSpPr txBox="1"/>
          <p:nvPr/>
        </p:nvSpPr>
        <p:spPr>
          <a:xfrm>
            <a:off x="10315875" y="2802700"/>
            <a:ext cx="3678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/>
                <a:ea typeface="Roboto"/>
                <a:cs typeface="Roboto"/>
                <a:sym typeface="Roboto"/>
              </a:rPr>
              <a:t>Внутренний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Roboto"/>
                <a:ea typeface="Roboto"/>
                <a:cs typeface="Roboto"/>
                <a:sym typeface="Roboto"/>
              </a:rPr>
              <a:t>слой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g5423ba4ca4_0_372"/>
          <p:cNvSpPr/>
          <p:nvPr/>
        </p:nvSpPr>
        <p:spPr>
          <a:xfrm>
            <a:off x="10609028" y="4777750"/>
            <a:ext cx="1254900" cy="12549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5423ba4ca4_0_372"/>
          <p:cNvSpPr/>
          <p:nvPr/>
        </p:nvSpPr>
        <p:spPr>
          <a:xfrm>
            <a:off x="12784382" y="5544092"/>
            <a:ext cx="1254900" cy="12549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5423ba4ca4_0_372"/>
          <p:cNvSpPr/>
          <p:nvPr/>
        </p:nvSpPr>
        <p:spPr>
          <a:xfrm>
            <a:off x="10609028" y="6523462"/>
            <a:ext cx="1254900" cy="1254900"/>
          </a:xfrm>
          <a:prstGeom prst="ellipse">
            <a:avLst/>
          </a:prstGeom>
          <a:solidFill>
            <a:srgbClr val="9900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5423ba4ca4_0_372"/>
          <p:cNvSpPr/>
          <p:nvPr/>
        </p:nvSpPr>
        <p:spPr>
          <a:xfrm>
            <a:off x="2732700" y="5581000"/>
            <a:ext cx="762000" cy="7620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5423ba4ca4_0_372"/>
          <p:cNvSpPr/>
          <p:nvPr/>
        </p:nvSpPr>
        <p:spPr>
          <a:xfrm>
            <a:off x="4409100" y="5581000"/>
            <a:ext cx="762000" cy="762000"/>
          </a:xfrm>
          <a:prstGeom prst="ellipse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5423ba4ca4_0_372"/>
          <p:cNvSpPr/>
          <p:nvPr/>
        </p:nvSpPr>
        <p:spPr>
          <a:xfrm flipH="1" rot="10800000">
            <a:off x="3245000" y="6556142"/>
            <a:ext cx="1419000" cy="1821000"/>
          </a:xfrm>
          <a:prstGeom prst="triangle">
            <a:avLst>
              <a:gd fmla="val 50000" name="adj"/>
            </a:avLst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5423ba4ca4_0_372"/>
          <p:cNvSpPr txBox="1"/>
          <p:nvPr/>
        </p:nvSpPr>
        <p:spPr>
          <a:xfrm>
            <a:off x="1212163" y="9375950"/>
            <a:ext cx="222555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5423ba4ca4_0_372"/>
          <p:cNvSpPr/>
          <p:nvPr/>
        </p:nvSpPr>
        <p:spPr>
          <a:xfrm>
            <a:off x="25" y="12131575"/>
            <a:ext cx="24384000" cy="15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Нейросети выделяют общие черты объектов на фотографиях 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при тестировании они могут узнать этот объект. 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5423ba4ca4_0_592"/>
          <p:cNvPicPr preferRelativeResize="0"/>
          <p:nvPr/>
        </p:nvPicPr>
        <p:blipFill rotWithShape="1">
          <a:blip r:embed="rId3">
            <a:alphaModFix/>
          </a:blip>
          <a:srcRect b="0" l="0" r="93730" t="0"/>
          <a:stretch/>
        </p:blipFill>
        <p:spPr>
          <a:xfrm>
            <a:off x="0" y="-1725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5423ba4ca4_0_5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3750" y="275276"/>
            <a:ext cx="5185600" cy="2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5423ba4ca4_0_592"/>
          <p:cNvSpPr txBox="1"/>
          <p:nvPr/>
        </p:nvSpPr>
        <p:spPr>
          <a:xfrm>
            <a:off x="1129850" y="480850"/>
            <a:ext cx="151350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Почувствуйте себя нейросетью!</a:t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g5423ba4ca4_0_592"/>
          <p:cNvSpPr txBox="1"/>
          <p:nvPr/>
        </p:nvSpPr>
        <p:spPr>
          <a:xfrm>
            <a:off x="1316425" y="3017725"/>
            <a:ext cx="21914100" cy="1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</a:pPr>
            <a:r>
              <a:rPr lang="ru-RU" sz="7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Выделите</a:t>
            </a:r>
            <a:r>
              <a:rPr lang="ru-RU" sz="7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общие черты у объектов?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www.ikea.com/PIAimages/0727320_PE735593_S5.JPG" id="229" name="Google Shape;229;g5423ba4ca4_0_5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6057" y="4647579"/>
            <a:ext cx="7107381" cy="7107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30" name="Google Shape;230;g5423ba4ca4_0_5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61025" y="4647551"/>
            <a:ext cx="7107400" cy="710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стул  компьютерный" id="231" name="Google Shape;231;g5423ba4ca4_0_5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59200" y="4647576"/>
            <a:ext cx="4995165" cy="71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5423ba4ca4_0_592"/>
          <p:cNvSpPr txBox="1"/>
          <p:nvPr/>
        </p:nvSpPr>
        <p:spPr>
          <a:xfrm>
            <a:off x="1340075" y="12533575"/>
            <a:ext cx="65952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Calibri"/>
                <a:ea typeface="Calibri"/>
                <a:cs typeface="Calibri"/>
                <a:sym typeface="Calibri"/>
              </a:rPr>
              <a:t>Напишите ответ в чат.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E5F6FF"/>
      </a:lt1>
      <a:dk2>
        <a:srgbClr val="A7A7A7"/>
      </a:dk2>
      <a:lt2>
        <a:srgbClr val="535353"/>
      </a:lt2>
      <a:accent1>
        <a:srgbClr val="FC0020"/>
      </a:accent1>
      <a:accent2>
        <a:srgbClr val="FDF54B"/>
      </a:accent2>
      <a:accent3>
        <a:srgbClr val="713973"/>
      </a:accent3>
      <a:accent4>
        <a:srgbClr val="348CE4"/>
      </a:accent4>
      <a:accent5>
        <a:srgbClr val="5BEA95"/>
      </a:accent5>
      <a:accent6>
        <a:srgbClr val="2B045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C0020"/>
      </a:accent1>
      <a:accent2>
        <a:srgbClr val="FDF54B"/>
      </a:accent2>
      <a:accent3>
        <a:srgbClr val="713973"/>
      </a:accent3>
      <a:accent4>
        <a:srgbClr val="348CE4"/>
      </a:accent4>
      <a:accent5>
        <a:srgbClr val="5BEA95"/>
      </a:accent5>
      <a:accent6>
        <a:srgbClr val="2B045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Будущий кфм-н</dc:creator>
</cp:coreProperties>
</file>