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5" r:id="rId3"/>
    <p:sldId id="306" r:id="rId4"/>
    <p:sldId id="301" r:id="rId5"/>
    <p:sldId id="258" r:id="rId6"/>
    <p:sldId id="260" r:id="rId7"/>
    <p:sldId id="262" r:id="rId8"/>
    <p:sldId id="298" r:id="rId9"/>
    <p:sldId id="264" r:id="rId10"/>
    <p:sldId id="309" r:id="rId11"/>
    <p:sldId id="267" r:id="rId12"/>
    <p:sldId id="304" r:id="rId13"/>
    <p:sldId id="274" r:id="rId14"/>
    <p:sldId id="269" r:id="rId15"/>
    <p:sldId id="277" r:id="rId16"/>
    <p:sldId id="280" r:id="rId17"/>
    <p:sldId id="281" r:id="rId18"/>
    <p:sldId id="282" r:id="rId19"/>
    <p:sldId id="284" r:id="rId20"/>
    <p:sldId id="285" r:id="rId21"/>
    <p:sldId id="286" r:id="rId22"/>
    <p:sldId id="287" r:id="rId23"/>
    <p:sldId id="291" r:id="rId24"/>
    <p:sldId id="292" r:id="rId25"/>
    <p:sldId id="293" r:id="rId26"/>
    <p:sldId id="294" r:id="rId27"/>
    <p:sldId id="30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4660"/>
  </p:normalViewPr>
  <p:slideViewPr>
    <p:cSldViewPr>
      <p:cViewPr>
        <p:scale>
          <a:sx n="49" d="100"/>
          <a:sy n="49" d="100"/>
        </p:scale>
        <p:origin x="-115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AAB40-9489-49A0-BB8E-2B38CC7753CB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00E0B-776A-4BCD-80D4-BAD8DC36C7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C9763-6C10-4D1E-9A6F-A28749926532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68113-DB12-4F52-AC4B-11051995BE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D31A8E-DD7A-4D34-8C5F-A83912B2EEC6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82D8A-1095-4211-99AF-73322B32D2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5B208E-2E6A-4216-B24C-2504C01C8187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0E5F11-EE18-4CDF-906D-77252ECB46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AA245-3959-4D66-8F1B-40D134DB8CD7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9632F8-B139-4A9D-9C99-7031F3926D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6F37F-615A-4E38-B80E-6510BD123C9C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9CE327-9164-447B-9922-015B0CF425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DAA9F-7277-466D-9B6E-3C808FC5F8B9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F52105-F6A7-4F92-BBFB-4952410F4C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81C8A-1C35-4CB7-B037-2589FC6569D7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3D08A-14B7-488A-89BC-6B1E8439A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0275D-8D64-43B1-8AC6-E8CE993AF65B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4B0C5-ABB4-4B00-AA95-A2D6C559D1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C6C023-7B8C-4CBD-9D28-7A0692B85AFD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7390DA-50DC-48D0-AA73-140886F075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0D570-2D18-49B8-8385-3F8D183E5BED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170F6E-D14F-4643-9F1B-11C012F0DE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D970C886-5A79-4682-833B-7AC1BC38A5A2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B4C4A275-EDF4-481E-83DC-AEE7574F74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6.jpeg"/><Relationship Id="rId7" Type="http://schemas.openxmlformats.org/officeDocument/2006/relationships/hyperlink" Target="http://ru.wikipedia.org/wiki/%D0%A4%D0%B0%D0%B9%D0%BB:Stamp_of_Kazakhstan_312.jpg" TargetMode="External"/><Relationship Id="rId2" Type="http://schemas.openxmlformats.org/officeDocument/2006/relationships/hyperlink" Target="http://ru.wikipedia.org/wiki/%D0%A4%D0%B0%D0%B9%D0%BB:Baikonur_Cosmodrome_Soyuz_launch_pad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image" Target="../media/image27.png"/><Relationship Id="rId10" Type="http://schemas.openxmlformats.org/officeDocument/2006/relationships/image" Target="../media/image30.jpeg"/><Relationship Id="rId4" Type="http://schemas.openxmlformats.org/officeDocument/2006/relationships/hyperlink" Target="http://ru.wikipedia.org/wiki/%D0%A4%D0%B0%D0%B9%D0%BB:Kazakhstan_(orthographic_projection).svg" TargetMode="External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ru.wikipedia.org/wiki/%D0%93%D1%80%D0%B5%D1%87%D0%B5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ru.wikipedia.org/wiki/%D0%9B%D1%83%D1%86%D0%B8%D0%B9_%D0%90%D0%BD%D0%BD%D0%B5%D0%B9_%D0%A1%D0%B5%D0%BD%D0%B5%D0%BA%D0%B0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4%D0%B0%D0%B9%D0%BB:Tsiolkovsk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р.м\Рабочий стол\День Космос\Картинки\косм. туриз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3495" y="3701796"/>
            <a:ext cx="3878486" cy="266566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7877" y="3410103"/>
            <a:ext cx="7772400" cy="314325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8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стать космонавтом</a:t>
            </a:r>
            <a:r>
              <a:rPr lang="ru-RU" sz="8000" b="1" dirty="0" smtClean="0"/>
              <a:t>?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pic>
        <p:nvPicPr>
          <p:cNvPr id="8197" name="Picture 3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3340894"/>
            <a:ext cx="1481138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8613" y="5305425"/>
            <a:ext cx="909637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7143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6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661988"/>
            <a:ext cx="13573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7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542925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8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4238" y="550068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9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000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0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6192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143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73355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3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92868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4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500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5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5500688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6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01967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7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18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00025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19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9050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0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929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4876800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2643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3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285750"/>
            <a:ext cx="94773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4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8613" y="304800"/>
            <a:ext cx="909637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5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2428875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7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1857375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8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071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26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42875"/>
            <a:ext cx="15716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29" descr="C:\Documents and Settings\р.м\Рабочий стол\День Космос\Картинки\к-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750027"/>
            <a:ext cx="1289050" cy="2478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224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786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2786063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1620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71625"/>
            <a:ext cx="938213" cy="85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228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071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9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57150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0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293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1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9289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Documents and Settings\р.м\Рабочий стол\День Космос\Картинки\мига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5317" y="1214437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7143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2143125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400050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357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8572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1" y="4643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89850" y="15558"/>
            <a:ext cx="4162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satMod val="2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факты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43000"/>
            <a:ext cx="14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466" y="621004"/>
            <a:ext cx="936104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Совершивших орбитальный полёт более 500 человек,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 55 женщин;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1961 года космонавты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за пределами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 свыше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тысяч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дней;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 истории космонавт - Юрий Гагарин. Он отправился в космос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1961 года на корабле «Восток-1».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американский астронавт - Алан Шепард. 5 мая 1961 года,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Меркурий-3».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женщина-космонавт - Валентина Терешкова, 16 июня 1963 года, «Восток-6».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космонавт — гражданин азиатского государства - вьетнамец Фам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полёт состоялся 23 июля 1980 года на борту корабля «Союз-37».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космонавт — гражданин африканского государства - Марк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Шаттлуорт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(ЮАР), полетевший в качестве космического туриста на корабле «Союз ТМ-34» 25 апреля 2002 года.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китайский космонавт - Ян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Ливэй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15 октября 2003 года, корабль «Шэньчжоу-5»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молодым побывал в космосе Герман Титов, он совершил свой полёт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лет на корабле «Восток-2».</a:t>
            </a:r>
          </a:p>
          <a:p>
            <a:endParaRPr lang="ru-RU" sz="2400" dirty="0" smtClean="0"/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9708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8309" y="5379063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2719" y="3573016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8309" y="620688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1778" y="374989"/>
            <a:ext cx="8820472" cy="6029660"/>
          </a:xfrm>
        </p:spPr>
        <p:txBody>
          <a:bodyPr>
            <a:normAutofit fontScale="25000" lnSpcReduction="20000"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пожилом возрасте в космосе побывал Джон </a:t>
            </a:r>
            <a:r>
              <a:rPr lang="ru-RU" sz="8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Гленн</a:t>
            </a: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ему было 77 лет, когда он участвовал в полёте «</a:t>
            </a:r>
            <a:r>
              <a:rPr lang="ru-RU" sz="8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Дискавери</a:t>
            </a: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STS-95».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в космосе в рамках одного полёта работал космонавт Валерий Поляков — 438 суток.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большой суммарный налёт в космосе имеет российский космонавт Сергей </a:t>
            </a:r>
            <a:r>
              <a:rPr lang="ru-RU" sz="8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Крикалёв</a:t>
            </a: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803 суток на 11 октября 2005 года.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полётов (7 на 2003 год) совершили Джерри Росс и Франклин </a:t>
            </a:r>
            <a:r>
              <a:rPr lang="ru-RU" sz="8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Чанг-Диаз</a:t>
            </a: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расстояние от Земли преодолел экипаж «Аполлона-13»: — 401 056 км.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неправительственным космонавтом стала </a:t>
            </a:r>
            <a:r>
              <a:rPr lang="ru-RU" sz="8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Криста</a:t>
            </a: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МакОлиф</a:t>
            </a: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одна из погибших при катастрофе </a:t>
            </a:r>
            <a:r>
              <a:rPr lang="ru-RU" sz="8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шаттла</a:t>
            </a: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«Челленджер» 28 января 1986 года.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космический турист - </a:t>
            </a:r>
            <a:r>
              <a:rPr lang="ru-RU" sz="8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Деннис</a:t>
            </a: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Тито отправился в космос 28 апреля 2001 года на корабле «Союз ТМ-32».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частный космонавт - Майк Мелвилл, совершил полёт на «</a:t>
            </a:r>
            <a:r>
              <a:rPr lang="ru-RU" sz="8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SpaceShipOne</a:t>
            </a:r>
            <a:r>
              <a:rPr lang="ru-RU" sz="8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21 июня 2004 года.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51" y="0"/>
            <a:ext cx="8229600" cy="8572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Космодром Байконур</a:t>
            </a:r>
            <a:endParaRPr lang="ru-RU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5604" name="Содержимое 3" descr="Baikonur Cosmodrome Soyuz launch pad.jpg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209754" y="857250"/>
            <a:ext cx="3362122" cy="228371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322745" y="3422245"/>
            <a:ext cx="5440660" cy="1925240"/>
          </a:xfrm>
        </p:spPr>
        <p:txBody>
          <a:bodyPr>
            <a:normAutofit/>
          </a:bodyPr>
          <a:lstStyle/>
          <a:p>
            <a:pPr marL="155448" indent="0" fontAlgn="auto">
              <a:spcAft>
                <a:spcPts val="0"/>
              </a:spcAft>
              <a:buNone/>
              <a:defRPr/>
            </a:pPr>
            <a:endParaRPr lang="ru-RU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5448" indent="0" fontAlgn="auto">
              <a:spcAft>
                <a:spcPts val="0"/>
              </a:spcAft>
              <a:buNone/>
              <a:defRPr/>
            </a:pPr>
            <a:endParaRPr lang="ru-RU" sz="2800" b="1" baseline="30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5" name="Рисунок 5" descr="Kazakhstan (orthographic projection)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973" y="3916367"/>
            <a:ext cx="2314296" cy="231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2" descr="F:\Звезды\star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1431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" descr="F:\Звезды\star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3656" y="5953273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2" descr="F:\Звезды\star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1063" y="135731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2" descr="F:\Звезды\star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128587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2" descr="F:\Звезды\star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85725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2" descr="F:\Звезды\star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128587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F:\Звезды\star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75" y="50006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2" descr="F:\Звезды\star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313" y="71437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2" descr="F:\Звезды\star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3687" y="514350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2" descr="F:\Звезды\star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6226" y="3529481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2" descr="F:\Звезды\star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378618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2" descr="F:\Звезды\star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875" y="3500437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2" descr="F:\Звезды\star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50" y="250031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Рисунок 19" descr="Stamp of Kazakhstan 312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2052" y="928689"/>
            <a:ext cx="1363646" cy="2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User\Рабочий стол\День Космос\Картинки\спутник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7" y="2509674"/>
            <a:ext cx="2071688" cy="258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http://www.fio.vrn.ru/2007/10/ris/k04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7" y="4214813"/>
            <a:ext cx="1785938" cy="223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747" y="-93663"/>
            <a:ext cx="8257003" cy="882651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Профессия-космонавт</a:t>
            </a:r>
            <a:endParaRPr lang="ru-RU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8679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6307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User\Рабочий стол\День Космос\Картинки\косм. инновац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836712"/>
            <a:ext cx="2776338" cy="2808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космос, космонавт, профессия / Летающая лаборатория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9010" y="1769224"/>
            <a:ext cx="3187740" cy="3372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4" descr="http://kosmos52.ucoz.ru/600px-NASA_Apollo_17_Lunar_Roving_Vehic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3812095"/>
            <a:ext cx="3140665" cy="265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3272" y="759024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5000256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8" y="-382973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9269" y="5243792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4593148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2096431"/>
            <a:ext cx="8858250" cy="4562755"/>
          </a:xfrm>
        </p:spPr>
        <p:txBody>
          <a:bodyPr>
            <a:normAutofit fontScale="92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3200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– биолог.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4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4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— медик.</a:t>
            </a:r>
          </a:p>
          <a:p>
            <a:pPr marL="411480">
              <a:buFont typeface="Wingdings"/>
              <a:buChar char=""/>
              <a:defRPr/>
            </a:pPr>
            <a:endParaRPr lang="ru-RU" sz="4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>
              <a:buFont typeface="Wingdings"/>
              <a:buChar char=""/>
              <a:defRPr/>
            </a:pPr>
            <a:endParaRPr lang="ru-RU" sz="4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>
              <a:buFont typeface="Wingdings"/>
              <a:buChar char=""/>
              <a:defRPr/>
            </a:pP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</a:t>
            </a:r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строитель. 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8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8000" dirty="0"/>
          </a:p>
        </p:txBody>
      </p:sp>
      <p:pic>
        <p:nvPicPr>
          <p:cNvPr id="7" name="Picture 3" descr="C:\Documents and Settings\1\Рабочий стол\День Космос\Картинки\врач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275917" y="2724841"/>
            <a:ext cx="2157939" cy="1424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C:\Documents and Settings\1\Рабочий стол\День Космос\Картинки\космос как профессия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35219" y="367120"/>
            <a:ext cx="1431235" cy="19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C:\Documents and Settings\User\Рабочий стол\День Космос\Картинки\реб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068" y="4558036"/>
            <a:ext cx="1426866" cy="2036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715" y="38911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1563572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7" y="329100"/>
            <a:ext cx="8572500" cy="4918347"/>
          </a:xfrm>
        </p:spPr>
        <p:txBody>
          <a:bodyPr>
            <a:normAutofit fontScale="25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155448" indent="0" fontAlgn="auto">
              <a:spcAft>
                <a:spcPts val="0"/>
              </a:spcAft>
              <a:buNone/>
              <a:defRPr/>
            </a:pPr>
            <a: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Полёты в космос — опасная и сложная профессия.</a:t>
            </a:r>
          </a:p>
          <a:p>
            <a:pPr marL="155448" indent="0" fontAlgn="auto">
              <a:spcAft>
                <a:spcPts val="0"/>
              </a:spcAft>
              <a:buNone/>
              <a:defRPr/>
            </a:pPr>
            <a: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начала эры космических полётов в космосе и при подготовке к космическим полётам на Земле погибли 22 космонавта.</a:t>
            </a:r>
          </a:p>
          <a:p>
            <a:pPr marL="155448" indent="0" fontAlgn="auto">
              <a:spcAft>
                <a:spcPts val="0"/>
              </a:spcAft>
              <a:buNone/>
              <a:defRPr/>
            </a:pPr>
            <a:endParaRPr lang="ru-RU" sz="1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5448" indent="0" fontAlgn="auto">
              <a:spcAft>
                <a:spcPts val="0"/>
              </a:spcAft>
              <a:buNone/>
              <a:defRPr/>
            </a:pPr>
            <a: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Юрий Гагарин погиб в результате крушения МИГ-15, на котором он выполнял тренировочное задание. Его никто не предупредил о низкой облачности.</a:t>
            </a:r>
          </a:p>
          <a:p>
            <a:pPr marL="155448" indent="0" fontAlgn="auto">
              <a:spcAft>
                <a:spcPts val="0"/>
              </a:spcAft>
              <a:buNone/>
              <a:defRPr/>
            </a:pPr>
            <a:endParaRPr lang="ru-RU" sz="5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74" y="535527"/>
            <a:ext cx="7772400" cy="3086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satMod val="2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сторона медали</a:t>
            </a:r>
            <a:endParaRPr lang="ru-RU" sz="4400" dirty="0">
              <a:solidFill>
                <a:schemeClr val="tx2">
                  <a:satMod val="2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59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35718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86" y="4978812"/>
            <a:ext cx="1546158" cy="154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428625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User\Рабочий стол\День Космос\Картинки\космонав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4160743"/>
            <a:ext cx="1965323" cy="2391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C:\Documents and Settings\р.м\Рабочий стол\День Космос\Картинки\мига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0"/>
            <a:ext cx="50720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098" y="980728"/>
            <a:ext cx="8429625" cy="5500688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способ: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заканчивает технический университет и идёт работать в Ракетно-космическую корпорацию (РКК) «Энергия», узнает многое об устройстве ракеты и этапах её полёта, после этого  подаёт заявку в государственную комиссию по подготовке космонавтов. 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и третий способы более сложны и в каждом случае индивидуальны. В общем можно сказать, что человек попадает в космонавтику через военную авиацию или высшие медицинские учебные учреждения.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68" y="35718"/>
            <a:ext cx="7929563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200000"/>
                  </a:schemeClr>
                </a:solidFill>
              </a:rPr>
              <a:t>Как стать космонавтом?</a:t>
            </a:r>
            <a:endParaRPr lang="ru-RU" sz="4000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7893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28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2" y="5733256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User\Рабочий стол\День Космос\Картинки\к-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3431" y="93818"/>
            <a:ext cx="781399" cy="150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7143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C:\Documents and Settings\р.м\Рабочий стол\День Космос\Картинки\мига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46206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501062" cy="5237758"/>
          </a:xfrm>
        </p:spPr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компетентные органы проверяют вашу личность на «чистое прошлое».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3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вам необходимо пройти медицинскую комиссию. и просто исключить вас из списка претендентов.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>
              <a:buFont typeface="Wingdings"/>
              <a:buChar char=""/>
              <a:defRPr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</a:t>
            </a: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вам придётся сдавать самые настоящие экзамены.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0"/>
            <a:ext cx="8501062" cy="11891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2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будет после подачи заявки?</a:t>
            </a:r>
            <a:r>
              <a:rPr lang="ru-RU" sz="4400" dirty="0" smtClean="0">
                <a:solidFill>
                  <a:schemeClr val="tx2">
                    <a:satMod val="2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2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chemeClr val="tx2">
                  <a:satMod val="2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Documents and Settings\р.м\Рабочий стол\День Космос\Картинки\мига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678656"/>
            <a:ext cx="8820472" cy="714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20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обучаются на космонавтов?</a:t>
            </a:r>
            <a:r>
              <a:rPr lang="ru-RU" sz="4400" dirty="0" smtClean="0">
                <a:solidFill>
                  <a:schemeClr val="tx2">
                    <a:satMod val="20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20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2">
                  <a:satMod val="20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43685"/>
            <a:ext cx="8858250" cy="5500688"/>
          </a:xfrm>
        </p:spPr>
        <p:txBody>
          <a:bodyPr>
            <a:normAutofit fontScale="85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3600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Ракетно-космическая корпорация «Энергия» им С. П. Королёва (г. Королёв)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3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государственный научно-исследовательский испытательный Центр подготовки космонавтов им. Ю.А. Гагарина (РГНИИ ЦПК), в Звёздном городке в Подмосковье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3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Государственный Институт Медико-биологических проблем при Министерстве Здравоохранения в Москве.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pic>
        <p:nvPicPr>
          <p:cNvPr id="40965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78581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785813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600075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550068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600075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550068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C:\Documents and Settings\р.м\Рабочий стол\День Космос\Картинки\мига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50156"/>
            <a:ext cx="8572500" cy="5141912"/>
          </a:xfrm>
        </p:spPr>
        <p:txBody>
          <a:bodyPr>
            <a:normAutofit fontScale="62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45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отряде 20 человек. В трудовых книжках у них так и написано: «Космонавт». После первого полета присваивается звание «Летчик-космонавт». Готовятся к выходу в космос от 5 до 10 лет.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45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45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2 года - период адаптации к этой новой жизни. Ученики получают знания по общей теории космонавтики.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45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45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Затем идет зачисление в отряд космонавтов, а там уже начинается подготовка непосредственно к полету.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7" y="1124744"/>
            <a:ext cx="8501062" cy="7858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Как готовят космонавтов?</a:t>
            </a:r>
            <a:b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1989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107157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214313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5905" y="3024001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6093296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740" y="1643063"/>
            <a:ext cx="8589072" cy="4222229"/>
          </a:xfrm>
        </p:spPr>
        <p:txBody>
          <a:bodyPr>
            <a:normAutofit fontScale="25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128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КОСМОС (</a:t>
            </a:r>
            <a:r>
              <a:rPr lang="ru-RU" sz="12800" b="1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Греческий язык"/>
              </a:rPr>
              <a:t>греч.</a:t>
            </a:r>
            <a:r>
              <a:rPr lang="ru-RU" sz="12800" b="1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800" b="1" dirty="0" err="1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κόσμος </a:t>
            </a:r>
            <a:r>
              <a:rPr lang="ru-RU" sz="128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порядок, красивое) — строение, мир, вселенная, мироздание, материальный мир.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12800" b="1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128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КОСМОНАВТИКА, -и;</a:t>
            </a:r>
            <a:r>
              <a:rPr lang="ru-RU" sz="12800" b="1" i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ж.</a:t>
            </a:r>
            <a:r>
              <a:rPr lang="ru-RU" sz="128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</a:t>
            </a:r>
            <a:r>
              <a:rPr lang="ru-RU" sz="12800" b="1" dirty="0" smtClean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греч. </a:t>
            </a:r>
            <a:r>
              <a:rPr lang="en-GB" sz="128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12800" b="1" dirty="0" err="1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osmos</a:t>
            </a:r>
            <a:r>
              <a:rPr lang="ru-RU" sz="128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вселенная и </a:t>
            </a:r>
            <a:r>
              <a:rPr lang="ru-RU" sz="12800" b="1" dirty="0" err="1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nautikē</a:t>
            </a:r>
            <a:r>
              <a:rPr lang="ru-RU" sz="128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мореплавание]</a:t>
            </a:r>
            <a:br>
              <a:rPr lang="ru-RU" sz="128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800" b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практика полётов в космос.</a:t>
            </a:r>
          </a:p>
          <a:p>
            <a:pPr marL="411480" algn="r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12800" dirty="0" smtClean="0">
                <a:solidFill>
                  <a:schemeClr val="tx2">
                    <a:lumMod val="90000"/>
                  </a:schemeClr>
                </a:solidFill>
              </a:rPr>
              <a:t>)</a:t>
            </a:r>
            <a:br>
              <a:rPr lang="ru-RU" sz="12800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sz="128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03" y="142875"/>
            <a:ext cx="7543800" cy="708099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и космонавтика</a:t>
            </a:r>
            <a:endParaRPr lang="ru-RU" dirty="0">
              <a:solidFill>
                <a:schemeClr val="tx2">
                  <a:satMod val="2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171" y="-17140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28575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115198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4941168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C:\Documents and Settings\User\Рабочий стол\День Космос\Картинки\звёз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User\Рабочий стол\День Космос\Картинки\Тренажёры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528" y="2049332"/>
            <a:ext cx="3571900" cy="3167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" y="-142875"/>
            <a:ext cx="9144000" cy="9286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Тренажёры для космонавтов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3012" name="Picture 12" descr="F:\Звезды\star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14313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2" descr="F:\Звезды\star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21431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2" descr="F:\Звезды\star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8575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User\Рабочий стол\День Космос\Картинки\Тр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8779" y="796570"/>
            <a:ext cx="3842284" cy="2561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Documents and Settings\User\Рабочий стол\День Космос\Картинки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9480" y="3645024"/>
            <a:ext cx="3643338" cy="2744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3" descr="http://www.fio.vrn.ru/2007/10/ris/k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025304"/>
            <a:ext cx="4846465" cy="564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4776" y="188640"/>
            <a:ext cx="7772400" cy="714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ПОЕХАЛИ!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4038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21" y="188640"/>
            <a:ext cx="1098146" cy="109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6257" y="5095926"/>
            <a:ext cx="1364158" cy="136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60030"/>
            <a:ext cx="1440160" cy="144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5019702"/>
            <a:ext cx="1440160" cy="144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1096"/>
            <a:ext cx="1440160" cy="144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7231" y="2204864"/>
            <a:ext cx="1440160" cy="144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33316" y="4040460"/>
            <a:ext cx="8501062" cy="6429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 </a:t>
            </a:r>
            <a:b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4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 дышать?</a:t>
            </a:r>
            <a:endParaRPr lang="ru-RU" sz="4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0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4683398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" y="5774845"/>
            <a:ext cx="810692" cy="8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6295" y="571500"/>
            <a:ext cx="1149080" cy="114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7"/>
            <a:ext cx="1121321" cy="112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310500"/>
            <a:ext cx="1428749" cy="142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Documents and Settings\User\Рабочий стол\День Космос\Картинки\Профессии космо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164461"/>
            <a:ext cx="4214812" cy="251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4941168"/>
            <a:ext cx="3037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пить?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5" y="2924943"/>
            <a:ext cx="3433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-34925"/>
            <a:ext cx="8429625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есть?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3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63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188" y="85725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35718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745" y="6000366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4" descr="C:\Documents and Settings\User\Рабочий стол\День Космос\Картинки\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835545"/>
            <a:ext cx="3779912" cy="282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5" descr="C:\Documents and Settings\User\Рабочий стол\День Космос\Картинки\питание космонавт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6909" y="4267016"/>
            <a:ext cx="2326008" cy="232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6" descr="C:\Documents and Settings\User\Рабочий стол\День Космос\Картинки\пи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019" y="1619218"/>
            <a:ext cx="3505200" cy="26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9400" y="4792820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" y="4155917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520217" y="360186"/>
            <a:ext cx="8358188" cy="4545465"/>
          </a:xfrm>
        </p:spPr>
        <p:txBody>
          <a:bodyPr/>
          <a:lstStyle/>
          <a:p>
            <a:pPr marL="18288" indent="0">
              <a:buNone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Международным языком для общения в космосе признан английский язык. </a:t>
            </a:r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196752"/>
            <a:ext cx="8501062" cy="6429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Как общаться с людьми?</a:t>
            </a:r>
            <a:b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9156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420" y="148694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44" y="5338043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User\Рабочий стол\День Космос\Картинки\л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4515479"/>
            <a:ext cx="2643206" cy="1992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188" y="85725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557" y="2132856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913" y="148694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5815" y="5838106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913" y="3356992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0423" y="3356992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38" y="1268413"/>
            <a:ext cx="8501062" cy="5000625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142875"/>
            <a:ext cx="8501062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Выход в открытый космос</a:t>
            </a:r>
            <a:endParaRPr lang="ru-RU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0181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5494412"/>
            <a:ext cx="1363588" cy="13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3960" y="5494412"/>
            <a:ext cx="967544" cy="9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амертон\Desktop\выход в космо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0" y="1772816"/>
            <a:ext cx="422014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мертон\Desktop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05" y="1296227"/>
            <a:ext cx="3627368" cy="43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5159" y="4719309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856" y="260648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fio.vrn.ru/2007/10/ris/k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00808"/>
            <a:ext cx="2592288" cy="415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5176" y="0"/>
            <a:ext cx="8429625" cy="714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на Землю</a:t>
            </a:r>
            <a:endParaRPr lang="ru-RU" sz="3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Камертон\Desktop\earth_apollo17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914304" cy="48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Камертон\Desktop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32" y="1956945"/>
            <a:ext cx="3052359" cy="363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F:\Звезды\star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-243408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F:\Звезды\star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8341" y="-243408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F:\Звезды\star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5043321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F:\Звезды\star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0012" y="4994506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F:\Звезды\star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6111" y="620913"/>
            <a:ext cx="900100" cy="90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User\Рабочий стол\Мои документы\Рисунки и фото\0_41ee3_a6417274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78" y="3392535"/>
            <a:ext cx="2771800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9144000" cy="8640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chemeClr val="tx2">
                  <a:satMod val="20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Documents and Settings\р.м\Рабочий стол\День Космос\Картинки\мига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3068960"/>
            <a:ext cx="3059878" cy="305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Камертон\Desktop\earth_apollo17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78" y="1196752"/>
            <a:ext cx="2808312" cy="278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F:\Звезды\star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468" y="302597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:\Звезды\star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9830" y="296650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F:\Звезды\star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1721790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F:\Звезды\star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0278" y="3521994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F:\Звезды\star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7923" y="4760682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F:\Звезды\star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9730" y="1191418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F:\Звезды\star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264" y="5228736"/>
            <a:ext cx="1800200" cy="18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428625"/>
            <a:ext cx="4643437" cy="642937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aspera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 Astra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через тернии к звёздам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Луций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Анней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Сенека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древнеримский философ, поэт и государственный деятель</a:t>
            </a:r>
          </a:p>
          <a:p>
            <a:endParaRPr lang="ru-RU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buNone/>
            </a:pP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правит Небо. 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Шекспир, английский поэт и драматург</a:t>
            </a:r>
          </a:p>
          <a:p>
            <a:endParaRPr lang="ru-RU" sz="24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только 2 вещи, заставляющие меня поражаться, - моральный закон в груди и звездное небо над головой. 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И. Кант, немецкий философ</a:t>
            </a:r>
          </a:p>
          <a:p>
            <a:pPr>
              <a:buFont typeface="Wingdings" pitchFamily="2" charset="2"/>
              <a:buNone/>
            </a:pPr>
            <a:endParaRPr lang="ru-RU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214938" y="214313"/>
            <a:ext cx="3479800" cy="6000750"/>
          </a:xfrm>
        </p:spPr>
        <p:txBody>
          <a:bodyPr/>
          <a:lstStyle/>
          <a:p>
            <a:pPr marL="18288" indent="0">
              <a:buNone/>
            </a:pP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- это создание, непрактичность которого временами может сравниться лишь с его любопытством - заинтересовался строением Космоса и количеством звёзд раньше, чем теорией земледелия и строением собственного тела. 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 </a:t>
            </a:r>
            <a:r>
              <a:rPr lang="ru-RU" sz="20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Лем</a:t>
            </a:r>
            <a:r>
              <a:rPr lang="ru-RU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польский писатель</a:t>
            </a:r>
          </a:p>
          <a:p>
            <a:endParaRPr lang="ru-RU" sz="2000" dirty="0" smtClean="0"/>
          </a:p>
        </p:txBody>
      </p:sp>
      <p:pic>
        <p:nvPicPr>
          <p:cNvPr id="10244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15033">
            <a:off x="289711" y="5374894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76404">
            <a:off x="7440806" y="5306220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-243408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0598" y="-510683"/>
            <a:ext cx="4713730" cy="7776864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ru-RU" sz="2200" b="1" dirty="0" smtClean="0"/>
          </a:p>
          <a:p>
            <a:pPr marL="155448" indent="0" algn="ctr" fontAlgn="auto">
              <a:spcAft>
                <a:spcPts val="0"/>
              </a:spcAft>
              <a:buNone/>
              <a:defRPr/>
            </a:pPr>
            <a:r>
              <a:rPr lang="ru-RU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Константи́н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Эдуа́рдович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Циолко́вский</a:t>
            </a:r>
            <a:endParaRPr lang="ru-RU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5448" indent="0" fontAlgn="auto">
              <a:spcAft>
                <a:spcPts val="0"/>
              </a:spcAft>
              <a:buNone/>
              <a:defRPr/>
            </a:pPr>
            <a:endParaRPr lang="ru-RU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5448" indent="0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Обосновал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 уравнения реактивного движения, пришёл к выводу о необходимости использования «ракетных поездов» — прототипов многоступенчатых ракет. Автор работ по аэродинамике, воздухоплаванию и другим наукам.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50">
            <a:hlinkClick r:id="rId2" tooltip="250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224"/>
            <a:ext cx="4644008" cy="6796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Picture 12" descr="F:\Звезды\star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00020">
            <a:off x="8492402" y="5537864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 descr="F:\Звезды\star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58950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 descr="F:\Звезды\star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791822">
            <a:off x="8429625" y="3500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День Космос\Картинки\первый космонавт плане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1270324"/>
            <a:ext cx="3384376" cy="358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Содержимое 2"/>
          <p:cNvSpPr>
            <a:spLocks noGrp="1"/>
          </p:cNvSpPr>
          <p:nvPr>
            <p:ph idx="4294967295"/>
          </p:nvPr>
        </p:nvSpPr>
        <p:spPr>
          <a:xfrm>
            <a:off x="317964" y="4221088"/>
            <a:ext cx="8501062" cy="3038475"/>
          </a:xfrm>
        </p:spPr>
        <p:txBody>
          <a:bodyPr/>
          <a:lstStyle/>
          <a:p>
            <a:endParaRPr lang="ru-RU" dirty="0" smtClean="0"/>
          </a:p>
          <a:p>
            <a:pPr marL="18288" indent="0" algn="ctr">
              <a:buNone/>
            </a:pP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Юрий Алексеевич</a:t>
            </a:r>
          </a:p>
          <a:p>
            <a:pPr marL="18288" indent="0" algn="ctr">
              <a:buNone/>
            </a:pP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</a:t>
            </a:r>
            <a:endParaRPr lang="ru-RU" sz="4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pic>
        <p:nvPicPr>
          <p:cNvPr id="12294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7401" y="5269748"/>
            <a:ext cx="1571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15" y="5325491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-387424"/>
            <a:ext cx="1571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6118" y="-84803"/>
            <a:ext cx="1571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User\Рабочий стол\День Космос\Картинки\к-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205379"/>
            <a:ext cx="2880320" cy="419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46388" y="311347"/>
            <a:ext cx="360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1961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1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297" y="-315416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1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1573" y="-171400"/>
            <a:ext cx="15716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1\Рабочий стол\День Космос\Картинки\Человек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64695" y="1328787"/>
            <a:ext cx="1822450" cy="22225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501062" cy="14287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20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Полёт Человека в космос – </a:t>
            </a:r>
            <a:br>
              <a:rPr lang="ru-RU" sz="4000" b="1" dirty="0" smtClean="0">
                <a:solidFill>
                  <a:schemeClr val="tx2">
                    <a:satMod val="20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>
                    <a:satMod val="20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</a:t>
            </a:r>
            <a:r>
              <a:rPr lang="ru-RU" sz="4000" b="1" dirty="0" smtClean="0">
                <a:solidFill>
                  <a:schemeClr val="tx2">
                    <a:satMod val="20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мирового масштаба</a:t>
            </a:r>
            <a:endParaRPr lang="ru-RU" sz="4000" b="1" dirty="0">
              <a:solidFill>
                <a:schemeClr val="tx2">
                  <a:satMod val="20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6" name="Picture 2" descr="C:\Documents and Settings\User\Рабочий стол\День Космос\Картинки\иностр. газе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83" y="1301490"/>
            <a:ext cx="2304256" cy="173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User\Рабочий стол\День Космос\Картинки\конвер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876" y="4977057"/>
            <a:ext cx="2419854" cy="16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C:\Documents and Settings\User\Рабочий стол\День Космос\Картинки\День космонавт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2699" y="5287539"/>
            <a:ext cx="2019647" cy="138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Documents and Settings\User\Рабочий стол\День Космос\Картинки\м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0673" y="4705304"/>
            <a:ext cx="1428115" cy="197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C:\Documents and Settings\User\Рабочий стол\День Космос\Картинки\физика и косм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32839" y="5502611"/>
            <a:ext cx="17859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Documents and Settings\User\Рабочий стол\День Космос\Картинки\марк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176" y="4126834"/>
            <a:ext cx="1786273" cy="141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Documents and Settings\1\Рабочий стол\День Космос\Картинки\газета 2.jpg"/>
          <p:cNvPicPr>
            <a:picLocks noChangeAspect="1" noChangeArrowheads="1"/>
          </p:cNvPicPr>
          <p:nvPr/>
        </p:nvPicPr>
        <p:blipFill>
          <a:blip r:embed="rId10">
            <a:lum bright="10000"/>
          </a:blip>
          <a:srcRect/>
          <a:stretch>
            <a:fillRect/>
          </a:stretch>
        </p:blipFill>
        <p:spPr bwMode="auto">
          <a:xfrm>
            <a:off x="298390" y="2409301"/>
            <a:ext cx="1746442" cy="2567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3" descr="C:\Documents and Settings\1\Рабочий стол\День Космос\Картинки\газета 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75730" y="1464470"/>
            <a:ext cx="1719583" cy="2500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4" descr="C:\Documents and Settings\1\Рабочий стол\День Космос\Картинки\газета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69815" y="1539133"/>
            <a:ext cx="1955117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" descr="C:\Documents and Settings\1\Рабочий стол\День Космос\Картинки\газета 3.jpg"/>
          <p:cNvPicPr>
            <a:picLocks noChangeAspect="1" noChangeArrowheads="1"/>
          </p:cNvPicPr>
          <p:nvPr/>
        </p:nvPicPr>
        <p:blipFill>
          <a:blip r:embed="rId13">
            <a:lum bright="30000" contrast="-10000"/>
          </a:blip>
          <a:srcRect/>
          <a:stretch>
            <a:fillRect/>
          </a:stretch>
        </p:blipFill>
        <p:spPr bwMode="auto">
          <a:xfrm>
            <a:off x="6463255" y="1301490"/>
            <a:ext cx="1711043" cy="2357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" descr="C:\Documents and Settings\User\Рабочий стол\День Космос\Картинки\гордость Родины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68296" y="2861171"/>
            <a:ext cx="2904509" cy="18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ww.ng.ru/images/2009-09-23/231247_image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1244" y="908720"/>
            <a:ext cx="6960394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429625" cy="6429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Первый отряд космонавтов</a:t>
            </a:r>
            <a:endParaRPr lang="ru-RU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6389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427" y="0"/>
            <a:ext cx="11223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1119" y="2276872"/>
            <a:ext cx="11223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74" y="5436667"/>
            <a:ext cx="11223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0697" y="-1"/>
            <a:ext cx="11223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1638" y="2428875"/>
            <a:ext cx="11223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 descr="F:\Звезды\star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6295" y="5464755"/>
            <a:ext cx="11223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Documents and Settings\User\Рабочий стол\День Космос\Картинки\небо и звёз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000250"/>
            <a:ext cx="8643937" cy="485775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2400" dirty="0" smtClean="0">
              <a:solidFill>
                <a:srgbClr val="FFC000"/>
              </a:solidFill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2400" dirty="0" smtClean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988" y="20519"/>
            <a:ext cx="8501062" cy="6938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будет первым? </a:t>
            </a:r>
            <a:endParaRPr lang="ru-RU" sz="40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Documents and Settings\User\Рабочий стол\День Космос\Картинки\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805235"/>
            <a:ext cx="2886905" cy="441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Documents and Settings\User\Рабочий стол\День Космос\Картинки\Гагар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99" y="876647"/>
            <a:ext cx="2968456" cy="434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6" descr="C:\Documents and Settings\User\Рабочий стол\День Космос\Звезды\star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1571625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 descr="C:\Documents and Settings\User\Рабочий стол\День Космос\Звезды\star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 flipV="1">
            <a:off x="6286500" y="164306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9" descr="C:\Documents and Settings\User\Рабочий стол\День Космос\Звезды\star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5643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2" descr="C:\Documents and Settings\User\Рабочий стол\День Космос\Звезды\star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43938" y="5072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3" descr="C:\Documents and Settings\User\Рабочий стол\День Космос\Звезды\star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4" descr="C:\Documents and Settings\User\Рабочий стол\День Космос\Звезды\star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43938" y="421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5" descr="C:\Documents and Settings\User\Рабочий стол\День Космос\Звезды\star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571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User\Рабочий стол\День Космос\Картинки\Г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2374" y="2050511"/>
            <a:ext cx="2811794" cy="426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2" descr="F:\Звезды\star1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8177" y="57150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F:\Звезды\star1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79749" y="5224463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68748"/>
            <a:ext cx="8501062" cy="5429250"/>
          </a:xfrm>
        </p:spPr>
        <p:txBody>
          <a:bodyPr>
            <a:normAutofit fontScale="25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КОСМОНАВТ, -а;</a:t>
            </a:r>
            <a:r>
              <a:rPr lang="ru-RU" sz="11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м.</a:t>
            </a:r>
            <a: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совершающий полёт в космос с целью испытания космической техники и ведения научных наблюдений.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sz="11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АСТРОНАВТ, -а;</a:t>
            </a:r>
            <a:r>
              <a:rPr lang="ru-RU" sz="11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м.</a:t>
            </a:r>
            <a: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В США и некоторых других странах:</a:t>
            </a:r>
            <a:b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космонавт.</a:t>
            </a:r>
            <a:b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Специалист по астронавтике.</a:t>
            </a:r>
          </a:p>
          <a:p>
            <a:pPr marL="155448" indent="0" fontAlgn="auto">
              <a:spcAft>
                <a:spcPts val="0"/>
              </a:spcAft>
              <a:buNone/>
              <a:defRPr/>
            </a:pPr>
            <a:endParaRPr lang="ru-RU" sz="11200" b="1" dirty="0" smtClean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sz="112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Космона́вт</a:t>
            </a:r>
            <a: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или </a:t>
            </a:r>
            <a:r>
              <a:rPr lang="ru-RU" sz="112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астрона́вт</a:t>
            </a:r>
            <a:r>
              <a:rPr lang="ru-RU" sz="1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человек, проводящий испытания и эксплуатацию космической техники в космическом полёте.</a:t>
            </a:r>
            <a:endParaRPr lang="ru-RU" sz="11200" b="1" dirty="0" smtClean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7708"/>
            <a:ext cx="7543800" cy="57253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20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и астронавт</a:t>
            </a:r>
            <a:endParaRPr lang="ru-RU" sz="4000" b="1" dirty="0">
              <a:solidFill>
                <a:schemeClr val="tx2">
                  <a:satMod val="20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0" y="-387424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932" y="218654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2" descr="F:\Звезды\star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214688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1032</TotalTime>
  <Words>549</Words>
  <Application>Microsoft Office PowerPoint</Application>
  <PresentationFormat>Экран (4:3)</PresentationFormat>
  <Paragraphs>103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Базовая</vt:lpstr>
      <vt:lpstr> </vt:lpstr>
      <vt:lpstr>Космос и космонавтика</vt:lpstr>
      <vt:lpstr>Презентация PowerPoint</vt:lpstr>
      <vt:lpstr>Презентация PowerPoint</vt:lpstr>
      <vt:lpstr>Презентация PowerPoint</vt:lpstr>
      <vt:lpstr>Полёт Человека в космос –  событие мирового масштаба</vt:lpstr>
      <vt:lpstr>Первый отряд космонавтов</vt:lpstr>
      <vt:lpstr>Кто будет первым? </vt:lpstr>
      <vt:lpstr>Космонавт и астронавт</vt:lpstr>
      <vt:lpstr>Презентация PowerPoint</vt:lpstr>
      <vt:lpstr>Презентация PowerPoint</vt:lpstr>
      <vt:lpstr>Космодром Байконур</vt:lpstr>
      <vt:lpstr>Профессия-космонавт</vt:lpstr>
      <vt:lpstr>Презентация PowerPoint</vt:lpstr>
      <vt:lpstr> Обратная сторона медали</vt:lpstr>
      <vt:lpstr>Как стать космонавтом?</vt:lpstr>
      <vt:lpstr>Что будет после подачи заявки? </vt:lpstr>
      <vt:lpstr>Где обучаются на космонавтов? </vt:lpstr>
      <vt:lpstr>Как готовят космонавтов? </vt:lpstr>
      <vt:lpstr>Тренажёры для космонавтов</vt:lpstr>
      <vt:lpstr>ПОЕХАЛИ!</vt:lpstr>
      <vt:lpstr>  Чем дышать?</vt:lpstr>
      <vt:lpstr>Что есть?</vt:lpstr>
      <vt:lpstr>Как общаться с людьми? </vt:lpstr>
      <vt:lpstr>Выход в открытый космос</vt:lpstr>
      <vt:lpstr>Возвращение на Землю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Составитель: методист отдела профориентации Е. Е.  Кухта</dc:title>
  <dc:creator>304-2</dc:creator>
  <cp:lastModifiedBy>Камертон</cp:lastModifiedBy>
  <cp:revision>147</cp:revision>
  <dcterms:modified xsi:type="dcterms:W3CDTF">2016-01-12T10:47:17Z</dcterms:modified>
</cp:coreProperties>
</file>