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9" r:id="rId10"/>
    <p:sldId id="276" r:id="rId11"/>
    <p:sldId id="280" r:id="rId12"/>
    <p:sldId id="283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6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6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000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J:\&#1084;&#1086;&#1083;&#1086;&#1076;&#1072;&#1103;%20&#1075;&#1074;&#1072;&#1088;&#1076;&#1080;&#1103;\-%20-%20&#1055;&#1077;&#1089;&#1085;&#1103;%20&#1086;%20&#1082;&#1088;&#1072;&#1089;&#1085;&#1086;&#1076;&#1086;&#1085;&#1094;&#1072;&#1093;%20%20(audiopoisk.com).mp3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6" name="Rectangle 4"/>
          <p:cNvSpPr>
            <a:spLocks noChangeArrowheads="1"/>
          </p:cNvSpPr>
          <p:nvPr/>
        </p:nvSpPr>
        <p:spPr bwMode="auto">
          <a:xfrm>
            <a:off x="611560" y="548680"/>
            <a:ext cx="8064822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1"/>
          <a:lstStyle/>
          <a:p>
            <a:pPr algn="ctr">
              <a:defRPr/>
            </a:pPr>
            <a:r>
              <a:rPr lang="ru-RU" sz="6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Часы исторической памяти </a:t>
            </a:r>
          </a:p>
          <a:p>
            <a:pPr algn="ctr">
              <a:defRPr/>
            </a:pPr>
            <a:r>
              <a:rPr lang="ru-RU" sz="6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«Молодая гвардия: героическая история»</a:t>
            </a:r>
            <a:endParaRPr lang="ru-RU" sz="60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53637" name="Rectangle 5"/>
          <p:cNvSpPr>
            <a:spLocks noChangeArrowheads="1"/>
          </p:cNvSpPr>
          <p:nvPr/>
        </p:nvSpPr>
        <p:spPr bwMode="auto">
          <a:xfrm>
            <a:off x="1403350" y="4652963"/>
            <a:ext cx="6400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endParaRPr lang="ru-RU" sz="2400" b="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endParaRPr lang="ru-RU" sz="2400" b="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8596" y="2622003"/>
            <a:ext cx="7643866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 smtClean="0"/>
              <a:t>  Шурф шахты </a:t>
            </a:r>
            <a:r>
              <a:rPr lang="ru-RU" sz="2000" b="1" smtClean="0"/>
              <a:t>№5 - это место, </a:t>
            </a:r>
            <a:r>
              <a:rPr lang="ru-RU" sz="2000" b="1" dirty="0" smtClean="0"/>
              <a:t>куда были сброшены молодогвардейцы </a:t>
            </a:r>
          </a:p>
          <a:p>
            <a:pPr algn="just">
              <a:spcBef>
                <a:spcPct val="50000"/>
              </a:spcBef>
            </a:pPr>
            <a:r>
              <a:rPr lang="ru-RU" sz="2000" b="1" dirty="0" smtClean="0"/>
              <a:t>Здесь казнили 71 человека. Многих сбрасывали в ствол живыми: от начальника </a:t>
            </a:r>
            <a:r>
              <a:rPr lang="ru-RU" sz="2000" b="1" dirty="0" err="1" smtClean="0"/>
              <a:t>краснодонского</a:t>
            </a:r>
            <a:r>
              <a:rPr lang="ru-RU" sz="2000" b="1" dirty="0" smtClean="0"/>
              <a:t>  жандармского поста получили приказ экономить патроны. Сверху на тела сброшенных в шурф людей фашисты опустили вагонетку. Стоны доносились из шахты  несколько  дней.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3600" dirty="0" smtClean="0">
                <a:latin typeface="Monotype Corsiva" pitchFamily="66" charset="0"/>
              </a:rPr>
              <a:t>В Краснодоне есть памятник «Клятва»</a:t>
            </a:r>
            <a:br>
              <a:rPr lang="ru-RU" sz="3600" dirty="0" smtClean="0">
                <a:latin typeface="Monotype Corsiva" pitchFamily="66" charset="0"/>
              </a:rPr>
            </a:br>
            <a:r>
              <a:rPr lang="ru-RU" sz="3600" dirty="0" smtClean="0">
                <a:latin typeface="Monotype Corsiva" pitchFamily="66" charset="0"/>
              </a:rPr>
              <a:t>героям «Молодой гвардии»</a:t>
            </a:r>
          </a:p>
        </p:txBody>
      </p:sp>
      <p:sp>
        <p:nvSpPr>
          <p:cNvPr id="442375" name="Text Box 7"/>
          <p:cNvSpPr txBox="1">
            <a:spLocks noChangeArrowheads="1"/>
          </p:cNvSpPr>
          <p:nvPr/>
        </p:nvSpPr>
        <p:spPr bwMode="auto">
          <a:xfrm>
            <a:off x="2357422" y="1500174"/>
            <a:ext cx="4392613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0" dirty="0"/>
              <a:t>Вы пробудились вылитыми в бронзу,</a:t>
            </a:r>
          </a:p>
          <a:p>
            <a:r>
              <a:rPr lang="ru-RU" sz="2000" b="0" dirty="0"/>
              <a:t>Вам пытки не смогли согнуть </a:t>
            </a:r>
            <a:r>
              <a:rPr lang="ru-RU" sz="2000" b="0" dirty="0" err="1"/>
              <a:t>плечей</a:t>
            </a:r>
            <a:r>
              <a:rPr lang="ru-RU" sz="2000" b="0" dirty="0"/>
              <a:t>,</a:t>
            </a:r>
          </a:p>
          <a:p>
            <a:r>
              <a:rPr lang="ru-RU" sz="2000" b="0" dirty="0"/>
              <a:t>И, как заря, гранит под вами розов,</a:t>
            </a:r>
          </a:p>
          <a:p>
            <a:r>
              <a:rPr lang="ru-RU" sz="2000" b="0" dirty="0"/>
              <a:t>И знамя, </a:t>
            </a:r>
            <a:r>
              <a:rPr lang="ru-RU" sz="2000" b="0" dirty="0" err="1"/>
              <a:t>неколеблемо</a:t>
            </a:r>
            <a:r>
              <a:rPr lang="ru-RU" sz="2000" b="0" dirty="0"/>
              <a:t> ничем.</a:t>
            </a:r>
          </a:p>
          <a:p>
            <a:r>
              <a:rPr lang="ru-RU" sz="2000" b="0" dirty="0"/>
              <a:t>Видны вам и верхушки терриконов,</a:t>
            </a:r>
          </a:p>
          <a:p>
            <a:r>
              <a:rPr lang="ru-RU" sz="2000" b="0" dirty="0"/>
              <a:t>И солнечный над ними небосвод,</a:t>
            </a:r>
          </a:p>
          <a:p>
            <a:r>
              <a:rPr lang="ru-RU" sz="2000" b="0" dirty="0"/>
              <a:t>И улицы родного Краснодона,</a:t>
            </a:r>
          </a:p>
          <a:p>
            <a:r>
              <a:rPr lang="ru-RU" sz="2000" b="0" dirty="0"/>
              <a:t>Которыми пришел сюда народ.</a:t>
            </a:r>
          </a:p>
          <a:p>
            <a:r>
              <a:rPr lang="ru-RU" sz="2000" b="0" dirty="0"/>
              <a:t>Пришел он к вам, живущим, а не мертвым,</a:t>
            </a:r>
          </a:p>
          <a:p>
            <a:r>
              <a:rPr lang="ru-RU" sz="2000" b="0" dirty="0"/>
              <a:t>Сказать спасибо вам за вашу жизнь,</a:t>
            </a:r>
          </a:p>
          <a:p>
            <a:r>
              <a:rPr lang="ru-RU" sz="2000" b="0" dirty="0"/>
              <a:t>Сказать, что комсомольские когорты</a:t>
            </a:r>
          </a:p>
          <a:p>
            <a:r>
              <a:rPr lang="ru-RU" sz="2000" b="0" dirty="0"/>
              <a:t>Идут в строю за коммунизм.</a:t>
            </a:r>
          </a:p>
          <a:p>
            <a:r>
              <a:rPr lang="ru-RU" sz="2000" b="0" dirty="0"/>
              <a:t>В венках, увитых лентами, поверьте,</a:t>
            </a:r>
          </a:p>
          <a:p>
            <a:r>
              <a:rPr lang="ru-RU" sz="2000" b="0" dirty="0"/>
              <a:t>Что положили к вашим мы ногам,</a:t>
            </a:r>
          </a:p>
          <a:p>
            <a:r>
              <a:rPr lang="ru-RU" sz="2000" b="0" dirty="0"/>
              <a:t>Хранится ваше светлое бессмертье</a:t>
            </a:r>
          </a:p>
          <a:p>
            <a:r>
              <a:rPr lang="ru-RU" sz="2000" b="0" dirty="0"/>
              <a:t>И верность вашим боевым делам.</a:t>
            </a:r>
          </a:p>
          <a:p>
            <a:r>
              <a:rPr lang="ru-RU" sz="2000" b="0" dirty="0"/>
              <a:t>	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00166" y="500043"/>
            <a:ext cx="642942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i="1" dirty="0" smtClean="0"/>
              <a:t>Люди!</a:t>
            </a:r>
          </a:p>
          <a:p>
            <a:pPr>
              <a:spcBef>
                <a:spcPct val="50000"/>
              </a:spcBef>
            </a:pPr>
            <a:r>
              <a:rPr lang="ru-RU" sz="3200" i="1" dirty="0" smtClean="0"/>
              <a:t>Через века, через года</a:t>
            </a:r>
          </a:p>
          <a:p>
            <a:pPr>
              <a:spcBef>
                <a:spcPct val="50000"/>
              </a:spcBef>
            </a:pPr>
            <a:r>
              <a:rPr lang="ru-RU" sz="3200" i="1" dirty="0" smtClean="0"/>
              <a:t>Помните</a:t>
            </a:r>
          </a:p>
          <a:p>
            <a:pPr>
              <a:spcBef>
                <a:spcPct val="50000"/>
              </a:spcBef>
            </a:pPr>
            <a:r>
              <a:rPr lang="ru-RU" sz="3200" i="1" dirty="0" smtClean="0"/>
              <a:t>О тех,</a:t>
            </a:r>
          </a:p>
          <a:p>
            <a:pPr>
              <a:spcBef>
                <a:spcPct val="50000"/>
              </a:spcBef>
            </a:pPr>
            <a:r>
              <a:rPr lang="ru-RU" sz="3200" i="1" dirty="0" smtClean="0"/>
              <a:t>Кто уже не придёт</a:t>
            </a:r>
          </a:p>
          <a:p>
            <a:pPr>
              <a:spcBef>
                <a:spcPct val="50000"/>
              </a:spcBef>
            </a:pPr>
            <a:r>
              <a:rPr lang="ru-RU" sz="3200" i="1" dirty="0" smtClean="0"/>
              <a:t>Никогда.</a:t>
            </a:r>
          </a:p>
          <a:p>
            <a:pPr>
              <a:spcBef>
                <a:spcPct val="50000"/>
              </a:spcBef>
            </a:pPr>
            <a:r>
              <a:rPr lang="ru-RU" sz="3200" i="1" dirty="0" smtClean="0"/>
              <a:t>Помните!</a:t>
            </a:r>
          </a:p>
          <a:p>
            <a:pPr algn="r">
              <a:spcBef>
                <a:spcPct val="50000"/>
              </a:spcBef>
            </a:pPr>
            <a:r>
              <a:rPr lang="ru-RU" sz="3200" i="1" dirty="0" smtClean="0"/>
              <a:t>Р. Рождественский «Реквием»</a:t>
            </a:r>
            <a:endParaRPr lang="ru-RU" sz="32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6000" smtClean="0">
                <a:latin typeface="Impact" pitchFamily="34" charset="0"/>
              </a:rPr>
              <a:t>Их знает весь мир</a:t>
            </a:r>
          </a:p>
        </p:txBody>
      </p:sp>
      <p:sp>
        <p:nvSpPr>
          <p:cNvPr id="5017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28736"/>
            <a:ext cx="8229600" cy="4702189"/>
          </a:xfrm>
        </p:spPr>
        <p:txBody>
          <a:bodyPr>
            <a:normAutofit lnSpcReduction="10000"/>
          </a:bodyPr>
          <a:lstStyle/>
          <a:p>
            <a:pPr eaLnBrk="1" hangingPunct="1">
              <a:spcBef>
                <a:spcPct val="50000"/>
              </a:spcBef>
              <a:buNone/>
              <a:defRPr/>
            </a:pPr>
            <a:r>
              <a:rPr lang="ru-RU" sz="1600" b="1" i="1" dirty="0" smtClean="0"/>
              <a:t>Это было в Краснодоне</a:t>
            </a:r>
          </a:p>
          <a:p>
            <a:pPr eaLnBrk="1" hangingPunct="1">
              <a:spcBef>
                <a:spcPct val="50000"/>
              </a:spcBef>
              <a:buNone/>
              <a:defRPr/>
            </a:pPr>
            <a:r>
              <a:rPr lang="ru-RU" sz="1600" b="1" i="1" dirty="0" smtClean="0"/>
              <a:t>В грозном зареве войны:</a:t>
            </a:r>
          </a:p>
          <a:p>
            <a:pPr eaLnBrk="1" hangingPunct="1">
              <a:spcBef>
                <a:spcPct val="50000"/>
              </a:spcBef>
              <a:buNone/>
              <a:defRPr/>
            </a:pPr>
            <a:r>
              <a:rPr lang="ru-RU" sz="1600" b="1" i="1" dirty="0" smtClean="0"/>
              <a:t>Комсомольское подполье</a:t>
            </a:r>
          </a:p>
          <a:p>
            <a:pPr eaLnBrk="1" hangingPunct="1">
              <a:spcBef>
                <a:spcPct val="50000"/>
              </a:spcBef>
              <a:buNone/>
              <a:defRPr/>
            </a:pPr>
            <a:r>
              <a:rPr lang="ru-RU" sz="1600" b="1" i="1" dirty="0" smtClean="0"/>
              <a:t>Поднялось за честь страны…</a:t>
            </a:r>
          </a:p>
          <a:p>
            <a:pPr algn="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dirty="0" smtClean="0"/>
              <a:t>   В героической летописи Великой Отечественной войны советского народа против немецко-фашистских захватчиков немеркнущей страницей сияет подвиг юных подпольщиков Краснодона – членов антифашистской подпольной организации </a:t>
            </a:r>
          </a:p>
          <a:p>
            <a:pPr algn="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dirty="0" smtClean="0"/>
              <a:t>«Молодая гвардия».</a:t>
            </a:r>
          </a:p>
          <a:p>
            <a:pPr algn="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dirty="0" smtClean="0"/>
              <a:t>   </a:t>
            </a:r>
          </a:p>
        </p:txBody>
      </p:sp>
      <p:pic>
        <p:nvPicPr>
          <p:cNvPr id="4" name="- - Песня о краснодонцах  (audiopoisk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57224" y="521495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798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660" name="Rectangle 4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229600" cy="1143000"/>
          </a:xfrm>
          <a:noFill/>
        </p:spPr>
        <p:txBody>
          <a:bodyPr anchorCtr="0">
            <a:normAutofit fontScale="90000"/>
          </a:bodyPr>
          <a:lstStyle/>
          <a:p>
            <a:pPr eaLnBrk="1" hangingPunct="1"/>
            <a:r>
              <a:rPr lang="ru-RU" sz="4800" dirty="0" err="1" smtClean="0">
                <a:effectLst/>
                <a:latin typeface="Monotype Corsiva" pitchFamily="66" charset="0"/>
              </a:rPr>
              <a:t>Туркенич</a:t>
            </a:r>
            <a:r>
              <a:rPr lang="ru-RU" sz="4800" dirty="0" smtClean="0">
                <a:effectLst/>
                <a:latin typeface="Monotype Corsiva" pitchFamily="66" charset="0"/>
              </a:rPr>
              <a:t> Иван Васильевич -</a:t>
            </a:r>
            <a:br>
              <a:rPr lang="ru-RU" sz="4800" dirty="0" smtClean="0">
                <a:effectLst/>
                <a:latin typeface="Monotype Corsiva" pitchFamily="66" charset="0"/>
              </a:rPr>
            </a:br>
            <a:r>
              <a:rPr lang="ru-RU" sz="4800" dirty="0" smtClean="0">
                <a:effectLst/>
                <a:latin typeface="Monotype Corsiva" pitchFamily="66" charset="0"/>
              </a:rPr>
              <a:t>командир «Молодой гвардии»</a:t>
            </a:r>
          </a:p>
        </p:txBody>
      </p:sp>
      <p:sp>
        <p:nvSpPr>
          <p:cNvPr id="454661" name="Rectangle 5"/>
          <p:cNvSpPr>
            <a:spLocks noChangeArrowheads="1"/>
          </p:cNvSpPr>
          <p:nvPr/>
        </p:nvSpPr>
        <p:spPr bwMode="auto">
          <a:xfrm>
            <a:off x="3382963" y="1125538"/>
            <a:ext cx="5761037" cy="2589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ru-RU" sz="1200" b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  <a:r>
              <a:rPr lang="en-US" sz="1200" b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</a:t>
            </a:r>
            <a:endParaRPr lang="ru-RU" sz="1200" b="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ru-RU" sz="1600" b="1" dirty="0" smtClean="0"/>
              <a:t>       Родился </a:t>
            </a:r>
            <a:r>
              <a:rPr lang="ru-RU" sz="1600" b="1" dirty="0"/>
              <a:t>18 января 1920 года в селе Новом Лимане Петропавловского района Воронежской области	</a:t>
            </a:r>
            <a:r>
              <a:rPr lang="en-US" sz="1600" b="1" dirty="0"/>
              <a:t> </a:t>
            </a:r>
            <a:r>
              <a:rPr lang="ru-RU" sz="1600" b="1" dirty="0"/>
              <a:t>	В боях на дону в августе 1942 года </a:t>
            </a:r>
            <a:r>
              <a:rPr lang="ru-RU" sz="1600" b="1" dirty="0" err="1"/>
              <a:t>Туркенич</a:t>
            </a:r>
            <a:r>
              <a:rPr lang="ru-RU" sz="1600" b="1" dirty="0"/>
              <a:t> попал в плен, но вскоре бежал и вернулся в оккупированный Краснодон. Здесь он встретил своих товарищей по школе и стал одним из активных членов подпольной организации «Молодая гвардия». Учитывая офицерский боевой опыт, подпольщики назначили его своим командиром.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ru-RU" sz="1600" b="1" dirty="0"/>
              <a:t>	</a:t>
            </a:r>
          </a:p>
        </p:txBody>
      </p:sp>
      <p:sp>
        <p:nvSpPr>
          <p:cNvPr id="454662" name="Text Box 6"/>
          <p:cNvSpPr txBox="1">
            <a:spLocks noChangeArrowheads="1"/>
          </p:cNvSpPr>
          <p:nvPr/>
        </p:nvSpPr>
        <p:spPr bwMode="auto">
          <a:xfrm>
            <a:off x="3643306" y="3714752"/>
            <a:ext cx="5292724" cy="3147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b="1" dirty="0" smtClean="0"/>
              <a:t>             Когда </a:t>
            </a:r>
            <a:r>
              <a:rPr lang="ru-RU" sz="1600" b="1" dirty="0"/>
              <a:t>в Краснодоне начались аресты подпольщиков, он ушел в  глубокое подполье. После того как части Красной Армии подошли к Донцу, он перешел линию фронта.</a:t>
            </a:r>
          </a:p>
          <a:p>
            <a:pPr>
              <a:defRPr/>
            </a:pPr>
            <a:r>
              <a:rPr lang="ru-RU" sz="1600" b="1" dirty="0"/>
              <a:t> </a:t>
            </a:r>
            <a:r>
              <a:rPr lang="ru-RU" sz="1600" b="1" dirty="0" smtClean="0"/>
              <a:t>В </a:t>
            </a:r>
            <a:r>
              <a:rPr lang="ru-RU" sz="1600" b="1" dirty="0"/>
              <a:t>рядах Красной Армии </a:t>
            </a:r>
            <a:r>
              <a:rPr lang="ru-RU" sz="1600" b="1" dirty="0" err="1"/>
              <a:t>Туркенич</a:t>
            </a:r>
            <a:r>
              <a:rPr lang="ru-RU" sz="1600" b="1" dirty="0"/>
              <a:t> прошел всю Украину. В июне 1944 года в боях на Висле Иван Васильевич </a:t>
            </a:r>
            <a:r>
              <a:rPr lang="ru-RU" sz="1600" b="1" dirty="0" err="1"/>
              <a:t>Туркенич</a:t>
            </a:r>
            <a:r>
              <a:rPr lang="ru-RU" sz="1600" b="1" dirty="0"/>
              <a:t> был тяжело ранен и умер на руках боевых товарищей.</a:t>
            </a:r>
          </a:p>
          <a:p>
            <a:pPr>
              <a:defRPr/>
            </a:pPr>
            <a:r>
              <a:rPr lang="ru-RU" sz="1600" b="1" dirty="0" smtClean="0"/>
              <a:t>Польский </a:t>
            </a:r>
            <a:r>
              <a:rPr lang="ru-RU" sz="1600" b="1" dirty="0"/>
              <a:t>народ, за освобождение которого отдал свою жизнь герой «Молодой гвардии», похоронил его на кладбище советских воинов в городе Жешуве.</a:t>
            </a:r>
          </a:p>
          <a:p>
            <a:pPr>
              <a:spcBef>
                <a:spcPct val="50000"/>
              </a:spcBef>
              <a:defRPr/>
            </a:pPr>
            <a:endParaRPr lang="ru-RU" sz="1500" b="1" dirty="0"/>
          </a:p>
        </p:txBody>
      </p:sp>
      <p:pic>
        <p:nvPicPr>
          <p:cNvPr id="8197" name="Picture 7" descr="Безымянны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477545"/>
            <a:ext cx="2625753" cy="3464343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6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428604"/>
            <a:ext cx="8229600" cy="11398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800" dirty="0" smtClean="0">
                <a:latin typeface="Monotype Corsiva" pitchFamily="66" charset="0"/>
              </a:rPr>
              <a:t>Кошевой Олег Васильевич - </a:t>
            </a:r>
            <a:br>
              <a:rPr lang="ru-RU" sz="4800" dirty="0" smtClean="0">
                <a:latin typeface="Monotype Corsiva" pitchFamily="66" charset="0"/>
              </a:rPr>
            </a:br>
            <a:r>
              <a:rPr lang="ru-RU" sz="4800" dirty="0" smtClean="0">
                <a:latin typeface="Monotype Corsiva" pitchFamily="66" charset="0"/>
              </a:rPr>
              <a:t>комиссар «Молодой гвардии»</a:t>
            </a:r>
            <a:br>
              <a:rPr lang="ru-RU" sz="4800" dirty="0" smtClean="0">
                <a:latin typeface="Monotype Corsiva" pitchFamily="66" charset="0"/>
              </a:rPr>
            </a:br>
            <a:endParaRPr lang="ru-RU" sz="4800" dirty="0" smtClean="0">
              <a:latin typeface="Monotype Corsiva" pitchFamily="66" charset="0"/>
            </a:endParaRPr>
          </a:p>
        </p:txBody>
      </p:sp>
      <p:pic>
        <p:nvPicPr>
          <p:cNvPr id="9221" name="Picture 6" descr="Кашевой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05942" y="1857364"/>
            <a:ext cx="2440472" cy="3227399"/>
          </a:xfrm>
          <a:noFill/>
          <a:ln w="25400">
            <a:solidFill>
              <a:srgbClr val="000000"/>
            </a:solidFill>
          </a:ln>
        </p:spPr>
      </p:pic>
      <p:sp>
        <p:nvSpPr>
          <p:cNvPr id="431108" name="Text Box 4"/>
          <p:cNvSpPr txBox="1">
            <a:spLocks noChangeArrowheads="1"/>
          </p:cNvSpPr>
          <p:nvPr/>
        </p:nvSpPr>
        <p:spPr bwMode="auto">
          <a:xfrm>
            <a:off x="3311525" y="1285860"/>
            <a:ext cx="5832475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dirty="0" smtClean="0"/>
              <a:t>Родился </a:t>
            </a:r>
            <a:r>
              <a:rPr lang="ru-RU" sz="1600" b="1" dirty="0"/>
              <a:t>8 июня 1926 года в городе Прилуках Черниговской области в семье служащего. Война застала Олега учеником 8-го класса </a:t>
            </a:r>
            <a:r>
              <a:rPr lang="ru-RU" sz="1600" b="1" dirty="0" err="1"/>
              <a:t>Краснодонской</a:t>
            </a:r>
            <a:r>
              <a:rPr lang="ru-RU" sz="1600" b="1" dirty="0"/>
              <a:t> школы имени </a:t>
            </a:r>
            <a:r>
              <a:rPr lang="ru-RU" sz="1600" b="1" dirty="0" smtClean="0"/>
              <a:t>Горького.</a:t>
            </a:r>
          </a:p>
          <a:p>
            <a:r>
              <a:rPr lang="ru-RU" sz="1600" b="1" dirty="0"/>
              <a:t> </a:t>
            </a:r>
            <a:r>
              <a:rPr lang="ru-RU" sz="1600" b="1" dirty="0" smtClean="0"/>
              <a:t>      В </a:t>
            </a:r>
            <a:r>
              <a:rPr lang="ru-RU" sz="1600" b="1" dirty="0"/>
              <a:t>оккупированном Краснодоне Олег встретился с Ваней </a:t>
            </a:r>
            <a:r>
              <a:rPr lang="ru-RU" sz="1600" b="1" dirty="0" err="1"/>
              <a:t>Земнуховым</a:t>
            </a:r>
            <a:r>
              <a:rPr lang="ru-RU" sz="1600" b="1" dirty="0"/>
              <a:t> и с другими юношами и девушками, с которыми учился в школе. Через Н. Г. Соколову, бывавшую в дни оккупации в доме Кошевых, Олег связался с руководством партийного подполья. По указанию Ф. П. Лютикова комсомольцы-активисты начали создавать отдельные антифашистские группы, которые затем были объединены в единую подпольную комсомольскую организацию «Молодая гвардия».</a:t>
            </a:r>
          </a:p>
          <a:p>
            <a:r>
              <a:rPr lang="ru-RU" sz="1600" b="1" dirty="0"/>
              <a:t>	</a:t>
            </a:r>
          </a:p>
        </p:txBody>
      </p:sp>
      <p:sp>
        <p:nvSpPr>
          <p:cNvPr id="431109" name="Text Box 5"/>
          <p:cNvSpPr txBox="1">
            <a:spLocks noChangeArrowheads="1"/>
          </p:cNvSpPr>
          <p:nvPr/>
        </p:nvSpPr>
        <p:spPr bwMode="auto">
          <a:xfrm>
            <a:off x="3286116" y="4286256"/>
            <a:ext cx="5472113" cy="276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dirty="0" smtClean="0"/>
              <a:t>Когда </a:t>
            </a:r>
            <a:r>
              <a:rPr lang="ru-RU" sz="1600" b="1" dirty="0"/>
              <a:t>в первых числах января в Краснодоне начались  аресты, О. Кошевой вместе с С. </a:t>
            </a:r>
            <a:r>
              <a:rPr lang="ru-RU" sz="1600" b="1" dirty="0" err="1"/>
              <a:t>Тюлениным</a:t>
            </a:r>
            <a:r>
              <a:rPr lang="ru-RU" sz="1600" b="1" dirty="0"/>
              <a:t>, В. </a:t>
            </a:r>
            <a:r>
              <a:rPr lang="ru-RU" sz="1600" b="1" dirty="0" err="1"/>
              <a:t>Борц</a:t>
            </a:r>
            <a:r>
              <a:rPr lang="ru-RU" sz="1600" b="1" dirty="0"/>
              <a:t>, Ольгой и Ниной Иванцовыми пытался перейти линию фронта. Не доходя до </a:t>
            </a:r>
            <a:r>
              <a:rPr lang="ru-RU" sz="1600" b="1" dirty="0" err="1"/>
              <a:t>Ровеньков</a:t>
            </a:r>
            <a:r>
              <a:rPr lang="ru-RU" sz="1600" b="1" dirty="0"/>
              <a:t>, попал</a:t>
            </a:r>
            <a:r>
              <a:rPr lang="en-US" sz="1600" b="1" dirty="0"/>
              <a:t> </a:t>
            </a:r>
            <a:r>
              <a:rPr lang="ru-RU" sz="1600" b="1" dirty="0"/>
              <a:t>сначала в полицию, а затем в окружное отделение гестапо.</a:t>
            </a:r>
          </a:p>
          <a:p>
            <a:r>
              <a:rPr lang="ru-RU" sz="1600" b="1" dirty="0"/>
              <a:t> </a:t>
            </a:r>
            <a:r>
              <a:rPr lang="ru-RU" sz="1600" b="1" dirty="0" smtClean="0"/>
              <a:t>      После </a:t>
            </a:r>
            <a:r>
              <a:rPr lang="ru-RU" sz="1600" b="1" dirty="0"/>
              <a:t>страшных пыток 9 февраля 1943 года Олег вместе с Любой Шевцовой был расстрелян в Гремучем лесу, </a:t>
            </a:r>
            <a:r>
              <a:rPr lang="ru-RU" sz="1600" b="1" dirty="0" smtClean="0"/>
              <a:t>недалеко  от </a:t>
            </a:r>
            <a:r>
              <a:rPr lang="ru-RU" sz="1600" b="1" dirty="0"/>
              <a:t>города Ровеньки. </a:t>
            </a:r>
            <a:r>
              <a:rPr lang="ru-RU" sz="1600" b="1" dirty="0" smtClean="0"/>
              <a:t>Останки </a:t>
            </a:r>
            <a:r>
              <a:rPr lang="ru-RU" sz="1600" b="1" dirty="0"/>
              <a:t>героя народ похоронил в братской могиле жертв фашизма в центре города </a:t>
            </a:r>
            <a:r>
              <a:rPr lang="ru-RU" sz="1600" b="1" dirty="0" smtClean="0"/>
              <a:t>Ровеньки 20 </a:t>
            </a:r>
            <a:r>
              <a:rPr lang="ru-RU" sz="1600" b="1" dirty="0"/>
              <a:t>марта 1943 года.</a:t>
            </a:r>
          </a:p>
          <a:p>
            <a:endParaRPr lang="ru-RU" sz="1400" b="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1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5400" dirty="0" smtClean="0">
                <a:latin typeface="Monotype Corsiva" pitchFamily="66" charset="0"/>
              </a:rPr>
              <a:t>Шевцова Любовь Григорьевна</a:t>
            </a:r>
            <a:br>
              <a:rPr lang="ru-RU" sz="5400" dirty="0" smtClean="0">
                <a:latin typeface="Monotype Corsiva" pitchFamily="66" charset="0"/>
              </a:rPr>
            </a:br>
            <a:endParaRPr lang="ru-RU" sz="5400" dirty="0" smtClean="0">
              <a:latin typeface="Monotype Corsiva" pitchFamily="66" charset="0"/>
            </a:endParaRPr>
          </a:p>
        </p:txBody>
      </p:sp>
      <p:pic>
        <p:nvPicPr>
          <p:cNvPr id="10247" name="Picture 8" descr="Щевцова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85787" y="1980831"/>
            <a:ext cx="2273326" cy="3032494"/>
          </a:xfrm>
          <a:noFill/>
          <a:ln w="25400">
            <a:solidFill>
              <a:srgbClr val="000000"/>
            </a:solidFill>
          </a:ln>
        </p:spPr>
      </p:pic>
      <p:sp>
        <p:nvSpPr>
          <p:cNvPr id="432132" name="Text Box 4"/>
          <p:cNvSpPr txBox="1">
            <a:spLocks noChangeArrowheads="1"/>
          </p:cNvSpPr>
          <p:nvPr/>
        </p:nvSpPr>
        <p:spPr bwMode="auto">
          <a:xfrm>
            <a:off x="3419475" y="1412875"/>
            <a:ext cx="54737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dirty="0" smtClean="0"/>
              <a:t>Родилась </a:t>
            </a:r>
            <a:r>
              <a:rPr lang="ru-RU" sz="1600" b="1" dirty="0"/>
              <a:t>8 сентября 1924 года в поселке </a:t>
            </a:r>
            <a:r>
              <a:rPr lang="ru-RU" sz="1600" b="1" dirty="0" err="1"/>
              <a:t>Изварино</a:t>
            </a:r>
            <a:r>
              <a:rPr lang="ru-RU" sz="1600" b="1" dirty="0"/>
              <a:t> </a:t>
            </a:r>
            <a:r>
              <a:rPr lang="ru-RU" sz="1600" b="1" dirty="0" err="1"/>
              <a:t>Краснодонского</a:t>
            </a:r>
            <a:r>
              <a:rPr lang="ru-RU" sz="1600" b="1" dirty="0"/>
              <a:t> района в семье рабочего-шахтера. В 1927 году семья Шевцовых переехала в Краснодон.</a:t>
            </a:r>
          </a:p>
          <a:p>
            <a:r>
              <a:rPr lang="ru-RU" sz="1600" b="1" dirty="0"/>
              <a:t> </a:t>
            </a:r>
            <a:r>
              <a:rPr lang="ru-RU" sz="1600" b="1" dirty="0" smtClean="0"/>
              <a:t>        С </a:t>
            </a:r>
            <a:r>
              <a:rPr lang="ru-RU" sz="1600" b="1" dirty="0"/>
              <a:t>сентября 1942 года Люба стала членом подпольной организации, а затем - членом штаба «Молодой гвардии».</a:t>
            </a:r>
          </a:p>
          <a:p>
            <a:r>
              <a:rPr lang="ru-RU" sz="1600" b="1" dirty="0"/>
              <a:t>	</a:t>
            </a:r>
          </a:p>
        </p:txBody>
      </p:sp>
      <p:sp>
        <p:nvSpPr>
          <p:cNvPr id="10244" name="Text Box 5"/>
          <p:cNvSpPr txBox="1">
            <a:spLocks noChangeArrowheads="1"/>
          </p:cNvSpPr>
          <p:nvPr/>
        </p:nvSpPr>
        <p:spPr bwMode="auto">
          <a:xfrm>
            <a:off x="323850" y="4868863"/>
            <a:ext cx="85693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b="0"/>
          </a:p>
        </p:txBody>
      </p:sp>
      <p:sp>
        <p:nvSpPr>
          <p:cNvPr id="10245" name="Text Box 6"/>
          <p:cNvSpPr txBox="1">
            <a:spLocks noChangeArrowheads="1"/>
          </p:cNvSpPr>
          <p:nvPr/>
        </p:nvSpPr>
        <p:spPr bwMode="auto">
          <a:xfrm>
            <a:off x="250825" y="4941888"/>
            <a:ext cx="88931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b="0"/>
          </a:p>
        </p:txBody>
      </p:sp>
      <p:sp>
        <p:nvSpPr>
          <p:cNvPr id="432135" name="Rectangle 7"/>
          <p:cNvSpPr>
            <a:spLocks noChangeArrowheads="1"/>
          </p:cNvSpPr>
          <p:nvPr/>
        </p:nvSpPr>
        <p:spPr bwMode="auto">
          <a:xfrm>
            <a:off x="3500430" y="3286124"/>
            <a:ext cx="5400675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dirty="0" smtClean="0"/>
              <a:t>Так </a:t>
            </a:r>
            <a:r>
              <a:rPr lang="ru-RU" sz="1600" b="1" dirty="0"/>
              <a:t>же была и арестована 8 января 1943 года. Более месяца гитлеровцы издевались над Любой Шевцовой. Они хотели получить данные о местонахождении рации. Но враги ничего не добились. Самые жестокие муки не могли сломить ее непоколебимую волю.</a:t>
            </a:r>
          </a:p>
          <a:p>
            <a:r>
              <a:rPr lang="ru-RU" sz="1600" b="1" dirty="0"/>
              <a:t> </a:t>
            </a:r>
            <a:r>
              <a:rPr lang="ru-RU" sz="1600" b="1" dirty="0" smtClean="0"/>
              <a:t>      9 </a:t>
            </a:r>
            <a:r>
              <a:rPr lang="ru-RU" sz="1600" b="1" dirty="0"/>
              <a:t>февраля 1943 года Шевцова была расстреляна в Гремучем лесу. Последние слова ее были: «За нас ответите, гады, наши подходят, смерть...»</a:t>
            </a:r>
          </a:p>
          <a:p>
            <a:r>
              <a:rPr lang="ru-RU" sz="1600" b="1" dirty="0" smtClean="0"/>
              <a:t>Похоронена </a:t>
            </a:r>
            <a:r>
              <a:rPr lang="ru-RU" sz="1600" b="1" dirty="0"/>
              <a:t>Любовь Шевцова 20 марта 1943 года в братской могиле жертв фашизма в центре города </a:t>
            </a:r>
            <a:r>
              <a:rPr lang="ru-RU" sz="1600" b="1" dirty="0" err="1"/>
              <a:t>Ровеньков</a:t>
            </a:r>
            <a:r>
              <a:rPr lang="ru-RU" sz="1600" b="1" dirty="0"/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1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5400" dirty="0" smtClean="0">
                <a:latin typeface="Monotype Corsiva" pitchFamily="66" charset="0"/>
              </a:rPr>
              <a:t>Тюленин Сергей Гаврилович</a:t>
            </a:r>
            <a:br>
              <a:rPr lang="ru-RU" sz="5400" dirty="0" smtClean="0">
                <a:latin typeface="Monotype Corsiva" pitchFamily="66" charset="0"/>
              </a:rPr>
            </a:br>
            <a:endParaRPr lang="ru-RU" sz="5400" dirty="0" smtClean="0">
              <a:latin typeface="Monotype Corsiva" pitchFamily="66" charset="0"/>
            </a:endParaRPr>
          </a:p>
        </p:txBody>
      </p:sp>
      <p:pic>
        <p:nvPicPr>
          <p:cNvPr id="12293" name="Picture 6" descr="Тюленин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28662" y="1610442"/>
            <a:ext cx="2501926" cy="3258421"/>
          </a:xfrm>
          <a:noFill/>
          <a:ln w="25400">
            <a:solidFill>
              <a:srgbClr val="000000"/>
            </a:solidFill>
          </a:ln>
        </p:spPr>
      </p:pic>
      <p:sp>
        <p:nvSpPr>
          <p:cNvPr id="433156" name="Text Box 4"/>
          <p:cNvSpPr txBox="1">
            <a:spLocks noChangeArrowheads="1"/>
          </p:cNvSpPr>
          <p:nvPr/>
        </p:nvSpPr>
        <p:spPr bwMode="auto">
          <a:xfrm>
            <a:off x="3887788" y="1052513"/>
            <a:ext cx="525621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dirty="0" smtClean="0"/>
              <a:t>           Родился </a:t>
            </a:r>
            <a:r>
              <a:rPr lang="ru-RU" sz="1600" b="1" dirty="0"/>
              <a:t>12 августа 1925 года в деревне Киселеве Новосильского района Орловской области в семье рабочего совхоза. В 1926 году семья Тюленевых переехала в городок Краснодон. В комсомол Тюленина принимала подпольная комсомольская организация «Молодая гвардия» в дни оккупации. Его сразу же ввели в штаб, по поручению которого он возглавил отдельную боевую группу.</a:t>
            </a:r>
          </a:p>
          <a:p>
            <a:r>
              <a:rPr lang="ru-RU" sz="1600" b="1" dirty="0"/>
              <a:t>	</a:t>
            </a:r>
          </a:p>
        </p:txBody>
      </p:sp>
      <p:sp>
        <p:nvSpPr>
          <p:cNvPr id="433157" name="Text Box 5"/>
          <p:cNvSpPr txBox="1">
            <a:spLocks noChangeArrowheads="1"/>
          </p:cNvSpPr>
          <p:nvPr/>
        </p:nvSpPr>
        <p:spPr bwMode="auto">
          <a:xfrm>
            <a:off x="3887788" y="3286124"/>
            <a:ext cx="5256212" cy="2654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500" dirty="0"/>
              <a:t> </a:t>
            </a:r>
            <a:r>
              <a:rPr lang="ru-RU" sz="1500" dirty="0" smtClean="0"/>
              <a:t>      </a:t>
            </a:r>
            <a:r>
              <a:rPr lang="ru-RU" sz="1600" b="1" dirty="0" smtClean="0"/>
              <a:t>27 </a:t>
            </a:r>
            <a:r>
              <a:rPr lang="ru-RU" sz="1600" b="1" dirty="0"/>
              <a:t>января Сергей был арестован. </a:t>
            </a:r>
            <a:r>
              <a:rPr lang="ru-RU" sz="1600" b="1" dirty="0" smtClean="0"/>
              <a:t>                              В </a:t>
            </a:r>
            <a:r>
              <a:rPr lang="ru-RU" sz="1600" b="1" dirty="0"/>
              <a:t>гестаповских застенках Сергея подвергали страшным пыткам, но волю и стойкость храброго молодогвардейца не могли сломить никакие муки. </a:t>
            </a:r>
            <a:r>
              <a:rPr lang="ru-RU" sz="1600" b="1" dirty="0" smtClean="0"/>
              <a:t>    31 </a:t>
            </a:r>
            <a:r>
              <a:rPr lang="ru-RU" sz="1600" b="1" dirty="0"/>
              <a:t>января 1943 года он вместе с товарищами был сброшен в шурф шахты №5</a:t>
            </a:r>
            <a:r>
              <a:rPr lang="ru-RU" sz="1600" b="1" dirty="0" smtClean="0"/>
              <a:t>.</a:t>
            </a:r>
          </a:p>
          <a:p>
            <a:r>
              <a:rPr lang="ru-RU" sz="1600" b="1" dirty="0" smtClean="0"/>
              <a:t>1 </a:t>
            </a:r>
            <a:r>
              <a:rPr lang="ru-RU" sz="1600" b="1" dirty="0"/>
              <a:t>марта 1943 года советский народ похоронил </a:t>
            </a:r>
            <a:r>
              <a:rPr lang="ru-RU" sz="1600" b="1" dirty="0" smtClean="0"/>
              <a:t>останки </a:t>
            </a:r>
            <a:r>
              <a:rPr lang="ru-RU" sz="1600" b="1" dirty="0"/>
              <a:t>героя в братской могиле на центральной площади города Краснодона.</a:t>
            </a:r>
          </a:p>
          <a:p>
            <a:pPr>
              <a:spcBef>
                <a:spcPct val="50000"/>
              </a:spcBef>
            </a:pPr>
            <a:endParaRPr lang="ru-RU" sz="1500" b="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8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5400" dirty="0" smtClean="0">
                <a:latin typeface="Monotype Corsiva" pitchFamily="66" charset="0"/>
              </a:rPr>
              <a:t>Громова </a:t>
            </a:r>
            <a:r>
              <a:rPr lang="ru-RU" sz="5400" dirty="0" err="1" smtClean="0">
                <a:latin typeface="Monotype Corsiva" pitchFamily="66" charset="0"/>
              </a:rPr>
              <a:t>Ульяна</a:t>
            </a:r>
            <a:r>
              <a:rPr lang="ru-RU" sz="5400" dirty="0" smtClean="0">
                <a:latin typeface="Monotype Corsiva" pitchFamily="66" charset="0"/>
              </a:rPr>
              <a:t> Матвеевна</a:t>
            </a:r>
            <a:br>
              <a:rPr lang="ru-RU" sz="5400" dirty="0" smtClean="0">
                <a:latin typeface="Monotype Corsiva" pitchFamily="66" charset="0"/>
              </a:rPr>
            </a:br>
            <a:endParaRPr lang="ru-RU" sz="5400" dirty="0" smtClean="0">
              <a:latin typeface="Monotype Corsiva" pitchFamily="66" charset="0"/>
            </a:endParaRPr>
          </a:p>
        </p:txBody>
      </p:sp>
      <p:pic>
        <p:nvPicPr>
          <p:cNvPr id="15365" name="Picture 5" descr="Громава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85787" y="1807629"/>
            <a:ext cx="2578126" cy="3205696"/>
          </a:xfrm>
          <a:noFill/>
          <a:ln w="25400">
            <a:solidFill>
              <a:srgbClr val="000000"/>
            </a:solidFill>
          </a:ln>
        </p:spPr>
      </p:pic>
      <p:sp>
        <p:nvSpPr>
          <p:cNvPr id="506883" name="Text Box 3"/>
          <p:cNvSpPr txBox="1">
            <a:spLocks noChangeArrowheads="1"/>
          </p:cNvSpPr>
          <p:nvPr/>
        </p:nvSpPr>
        <p:spPr bwMode="auto">
          <a:xfrm>
            <a:off x="3563938" y="981075"/>
            <a:ext cx="5329237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dirty="0" smtClean="0"/>
              <a:t>Родилась </a:t>
            </a:r>
            <a:r>
              <a:rPr lang="ru-RU" sz="1600" b="1" dirty="0"/>
              <a:t>3 января 1924 года в поселке </a:t>
            </a:r>
            <a:r>
              <a:rPr lang="ru-RU" sz="1600" b="1" dirty="0" err="1"/>
              <a:t>Первомайке</a:t>
            </a:r>
            <a:r>
              <a:rPr lang="ru-RU" sz="1600" b="1" dirty="0"/>
              <a:t> </a:t>
            </a:r>
            <a:r>
              <a:rPr lang="ru-RU" sz="1600" b="1" dirty="0" err="1"/>
              <a:t>Краснодонского</a:t>
            </a:r>
            <a:r>
              <a:rPr lang="ru-RU" sz="1600" b="1" dirty="0"/>
              <a:t> района в семье рабочего</a:t>
            </a:r>
            <a:r>
              <a:rPr lang="ru-RU" sz="1600" b="1" dirty="0" smtClean="0"/>
              <a:t>. Вместе </a:t>
            </a:r>
            <a:r>
              <a:rPr lang="ru-RU" sz="1600" b="1" dirty="0"/>
              <a:t>с Майей </a:t>
            </a:r>
            <a:r>
              <a:rPr lang="ru-RU" sz="1600" b="1" dirty="0" err="1"/>
              <a:t>Пегливановой</a:t>
            </a:r>
            <a:r>
              <a:rPr lang="ru-RU" sz="1600" b="1" dirty="0"/>
              <a:t> и Анатолием Поповым она стала организатором борьбы с фашистами молодежи поселка </a:t>
            </a:r>
            <a:r>
              <a:rPr lang="ru-RU" sz="1600" b="1" dirty="0" err="1" smtClean="0"/>
              <a:t>Первомайка</a:t>
            </a:r>
            <a:r>
              <a:rPr lang="ru-RU" sz="1600" b="1" dirty="0"/>
              <a:t>. В октябре 1942 года ее ввели в штаб подпольной комсомольской организации «Молодая гвардия».</a:t>
            </a:r>
          </a:p>
        </p:txBody>
      </p:sp>
      <p:sp>
        <p:nvSpPr>
          <p:cNvPr id="506884" name="Text Box 4"/>
          <p:cNvSpPr txBox="1">
            <a:spLocks noChangeArrowheads="1"/>
          </p:cNvSpPr>
          <p:nvPr/>
        </p:nvSpPr>
        <p:spPr bwMode="auto">
          <a:xfrm>
            <a:off x="3643306" y="3071810"/>
            <a:ext cx="5219700" cy="3862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dirty="0" smtClean="0"/>
              <a:t>Когда </a:t>
            </a:r>
            <a:r>
              <a:rPr lang="ru-RU" sz="1600" b="1" dirty="0"/>
              <a:t>в Краснодоне начались аресты, </a:t>
            </a:r>
            <a:r>
              <a:rPr lang="ru-RU" sz="1600" b="1" dirty="0" err="1"/>
              <a:t>Уля</a:t>
            </a:r>
            <a:r>
              <a:rPr lang="ru-RU" sz="1600" b="1" dirty="0"/>
              <a:t> вместе с Майей </a:t>
            </a:r>
            <a:r>
              <a:rPr lang="ru-RU" sz="1600" b="1" dirty="0" err="1"/>
              <a:t>Пегливановой</a:t>
            </a:r>
            <a:r>
              <a:rPr lang="ru-RU" sz="1600" b="1" dirty="0"/>
              <a:t> пыталась связаться с заключенными, разрабатывала планы побега. Но 10 января их самих арестовала полиция.</a:t>
            </a:r>
          </a:p>
          <a:p>
            <a:r>
              <a:rPr lang="ru-RU" sz="1600" b="1" dirty="0" smtClean="0"/>
              <a:t>В </a:t>
            </a:r>
            <a:r>
              <a:rPr lang="ru-RU" sz="1600" b="1" dirty="0"/>
              <a:t>фашистском застенке </a:t>
            </a:r>
            <a:r>
              <a:rPr lang="ru-RU" sz="1600" b="1" dirty="0" err="1"/>
              <a:t>Уля</a:t>
            </a:r>
            <a:r>
              <a:rPr lang="ru-RU" sz="1600" b="1" dirty="0"/>
              <a:t> вела себя исключительно мужественно. Она стойко переносила пытки и побои, не падала духом, подбадривала товарищей. В камере читала своим подругам стихи Лермонтова, которые очень любила и знала на память.</a:t>
            </a:r>
          </a:p>
          <a:p>
            <a:r>
              <a:rPr lang="ru-RU" sz="1600" b="1" dirty="0" smtClean="0"/>
              <a:t>16 </a:t>
            </a:r>
            <a:r>
              <a:rPr lang="ru-RU" sz="1600" b="1" dirty="0"/>
              <a:t>января 1943 года </a:t>
            </a:r>
            <a:r>
              <a:rPr lang="ru-RU" sz="1600" b="1" dirty="0" err="1"/>
              <a:t>Ульяна</a:t>
            </a:r>
            <a:r>
              <a:rPr lang="ru-RU" sz="1600" b="1" dirty="0"/>
              <a:t> Громова одной из первых была казнена - сброшена в шурф шахты №5</a:t>
            </a:r>
            <a:r>
              <a:rPr lang="ru-RU" sz="1600" b="1" dirty="0" smtClean="0"/>
              <a:t>.                1 </a:t>
            </a:r>
            <a:r>
              <a:rPr lang="ru-RU" sz="1600" b="1" dirty="0"/>
              <a:t>марта трудящиеся Краснодона похоронили прах Громовой в братской могиле на центральной площади города.</a:t>
            </a:r>
          </a:p>
          <a:p>
            <a:pPr>
              <a:spcBef>
                <a:spcPct val="50000"/>
              </a:spcBef>
            </a:pPr>
            <a:endParaRPr lang="ru-RU" sz="1400" b="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2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5400" dirty="0" err="1" smtClean="0">
                <a:latin typeface="Monotype Corsiva" pitchFamily="66" charset="0"/>
              </a:rPr>
              <a:t>Земнухов</a:t>
            </a:r>
            <a:r>
              <a:rPr lang="ru-RU" sz="5400" dirty="0" smtClean="0">
                <a:latin typeface="Monotype Corsiva" pitchFamily="66" charset="0"/>
              </a:rPr>
              <a:t> Иван Александрович</a:t>
            </a:r>
            <a:br>
              <a:rPr lang="ru-RU" sz="5400" dirty="0" smtClean="0">
                <a:latin typeface="Monotype Corsiva" pitchFamily="66" charset="0"/>
              </a:rPr>
            </a:br>
            <a:endParaRPr lang="ru-RU" sz="5400" dirty="0" smtClean="0">
              <a:latin typeface="Monotype Corsiva" pitchFamily="66" charset="0"/>
            </a:endParaRPr>
          </a:p>
        </p:txBody>
      </p:sp>
      <p:pic>
        <p:nvPicPr>
          <p:cNvPr id="13317" name="Picture 6" descr="Засохов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14348" y="1481250"/>
            <a:ext cx="2557490" cy="3201097"/>
          </a:xfrm>
          <a:noFill/>
          <a:ln w="25400">
            <a:solidFill>
              <a:srgbClr val="000000"/>
            </a:solidFill>
          </a:ln>
        </p:spPr>
      </p:pic>
      <p:sp>
        <p:nvSpPr>
          <p:cNvPr id="436228" name="Text Box 4"/>
          <p:cNvSpPr txBox="1">
            <a:spLocks noChangeArrowheads="1"/>
          </p:cNvSpPr>
          <p:nvPr/>
        </p:nvSpPr>
        <p:spPr bwMode="auto">
          <a:xfrm>
            <a:off x="3563938" y="1196975"/>
            <a:ext cx="52578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dirty="0" smtClean="0"/>
              <a:t>Родился </a:t>
            </a:r>
            <a:r>
              <a:rPr lang="ru-RU" sz="1600" b="1" dirty="0"/>
              <a:t>8 сентября 1923 года в деревне </a:t>
            </a:r>
            <a:r>
              <a:rPr lang="ru-RU" sz="1600" b="1" dirty="0" err="1"/>
              <a:t>Илларионовке</a:t>
            </a:r>
            <a:r>
              <a:rPr lang="ru-RU" sz="1600" b="1" dirty="0"/>
              <a:t> </a:t>
            </a:r>
            <a:r>
              <a:rPr lang="ru-RU" sz="1600" b="1" dirty="0" err="1"/>
              <a:t>Шацкого</a:t>
            </a:r>
            <a:r>
              <a:rPr lang="ru-RU" sz="1600" b="1" dirty="0"/>
              <a:t> района Рязанской области в бедной крестьянской семье. В 1932 году вместе с семьей переехал в </a:t>
            </a:r>
            <a:r>
              <a:rPr lang="ru-RU" sz="1600" b="1" err="1"/>
              <a:t>Краснодон</a:t>
            </a:r>
            <a:r>
              <a:rPr lang="ru-RU" sz="1600" b="1" smtClean="0"/>
              <a:t>. Весной </a:t>
            </a:r>
            <a:r>
              <a:rPr lang="ru-RU" sz="1600" b="1" dirty="0"/>
              <a:t>1942 года </a:t>
            </a:r>
            <a:r>
              <a:rPr lang="ru-RU" sz="1600" b="1" dirty="0" err="1"/>
              <a:t>Земнухов</a:t>
            </a:r>
            <a:r>
              <a:rPr lang="ru-RU" sz="1600" b="1" dirty="0"/>
              <a:t> уехал на краткосрочную юридические курсы в Ворошиловград. Окончив их, он получил назначение на работу в Саратовскую область. Но добраться туда ему не удалось. Фашистская армия приближалась к Краснодону.</a:t>
            </a:r>
          </a:p>
          <a:p>
            <a:r>
              <a:rPr lang="ru-RU" sz="1600" b="1" dirty="0"/>
              <a:t>	</a:t>
            </a:r>
          </a:p>
        </p:txBody>
      </p:sp>
      <p:sp>
        <p:nvSpPr>
          <p:cNvPr id="436229" name="Text Box 5"/>
          <p:cNvSpPr txBox="1">
            <a:spLocks noChangeArrowheads="1"/>
          </p:cNvSpPr>
          <p:nvPr/>
        </p:nvSpPr>
        <p:spPr bwMode="auto">
          <a:xfrm>
            <a:off x="3455988" y="3786190"/>
            <a:ext cx="5688012" cy="2139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dirty="0" smtClean="0"/>
              <a:t>Когда </a:t>
            </a:r>
            <a:r>
              <a:rPr lang="ru-RU" sz="1600" b="1" dirty="0" err="1"/>
              <a:t>Земнухов</a:t>
            </a:r>
            <a:r>
              <a:rPr lang="ru-RU" sz="1600" b="1" dirty="0"/>
              <a:t> узнал об аресте Мошкова и </a:t>
            </a:r>
            <a:r>
              <a:rPr lang="ru-RU" sz="1600" b="1" dirty="0" err="1"/>
              <a:t>Третьякевича</a:t>
            </a:r>
            <a:r>
              <a:rPr lang="ru-RU" sz="1600" b="1" dirty="0"/>
              <a:t>, он пошел в полицию выручать своих товарищей. Оттуда он больше не вернулся. 15 января 1943 года после страшных пыток Ваня был брошен в шурф шахты №5.</a:t>
            </a:r>
            <a:br>
              <a:rPr lang="ru-RU" sz="1600" b="1" dirty="0"/>
            </a:br>
            <a:r>
              <a:rPr lang="ru-RU" sz="1600" b="1" dirty="0" smtClean="0"/>
              <a:t>Похоронен </a:t>
            </a:r>
            <a:r>
              <a:rPr lang="ru-RU" sz="1600" b="1" dirty="0"/>
              <a:t>прах Вани </a:t>
            </a:r>
            <a:r>
              <a:rPr lang="ru-RU" sz="1600" b="1" dirty="0" err="1"/>
              <a:t>Земнухова</a:t>
            </a:r>
            <a:r>
              <a:rPr lang="ru-RU" sz="1600" b="1" dirty="0"/>
              <a:t> на центральной площади города Краснодона в братской могиле </a:t>
            </a:r>
            <a:r>
              <a:rPr lang="ru-RU" sz="1600" b="1" dirty="0" smtClean="0"/>
              <a:t>героев-молодогвардейцев. </a:t>
            </a:r>
            <a:endParaRPr lang="ru-RU" sz="1600" b="1" dirty="0"/>
          </a:p>
          <a:p>
            <a:pPr>
              <a:spcBef>
                <a:spcPct val="50000"/>
              </a:spcBef>
            </a:pPr>
            <a:endParaRPr lang="ru-RU" sz="1400" b="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285728"/>
            <a:ext cx="76438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/>
              <a:t>Деятельность организации </a:t>
            </a:r>
          </a:p>
          <a:p>
            <a:pPr algn="ctr"/>
            <a:r>
              <a:rPr lang="ru-RU" sz="2400" b="1" i="1" dirty="0" smtClean="0"/>
              <a:t>«Молодая гвардия»</a:t>
            </a:r>
            <a:endParaRPr lang="ru-RU" sz="2400" b="1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00100" y="1357299"/>
            <a:ext cx="7286676" cy="374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ru-RU" sz="2000" dirty="0" smtClean="0"/>
              <a:t> </a:t>
            </a:r>
            <a:r>
              <a:rPr lang="ru-RU" sz="2400" dirty="0" smtClean="0"/>
              <a:t>Распространение листовок</a:t>
            </a:r>
          </a:p>
          <a:p>
            <a:pPr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ru-RU" sz="2400" dirty="0" smtClean="0"/>
              <a:t> Сбор оружия для подготовки восстания против    захватчиков</a:t>
            </a:r>
          </a:p>
          <a:p>
            <a:pPr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ru-RU" sz="2400" dirty="0" smtClean="0"/>
              <a:t>  Взрыв зданий, в которых размещались фашисты</a:t>
            </a:r>
          </a:p>
          <a:p>
            <a:pPr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ru-RU" sz="2400" dirty="0" smtClean="0"/>
              <a:t> Поджог биржи труда</a:t>
            </a:r>
          </a:p>
          <a:p>
            <a:pPr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ru-RU" sz="2400" dirty="0" smtClean="0"/>
              <a:t>  Развешивание флагов</a:t>
            </a:r>
          </a:p>
          <a:p>
            <a:pPr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ru-RU" sz="2400" dirty="0" smtClean="0"/>
              <a:t>  Освобождение военнопленных</a:t>
            </a:r>
          </a:p>
          <a:p>
            <a:pPr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ru-RU" sz="2400" dirty="0" smtClean="0"/>
              <a:t>  Расправа с полицаями – изменниками Родины</a:t>
            </a:r>
          </a:p>
          <a:p>
            <a:pPr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ru-RU" sz="2400" dirty="0" smtClean="0"/>
              <a:t>  Нападение на вражеские автоколонны</a:t>
            </a:r>
          </a:p>
          <a:p>
            <a:pPr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ru-RU" sz="2400" dirty="0" smtClean="0"/>
              <a:t>  Угон скота, захваченного фашистами у мирного населения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166</TotalTime>
  <Words>1096</Words>
  <Application>Microsoft Office PowerPoint</Application>
  <PresentationFormat>Экран (4:3)</PresentationFormat>
  <Paragraphs>83</Paragraphs>
  <Slides>12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Апекс</vt:lpstr>
      <vt:lpstr>Слайд 1</vt:lpstr>
      <vt:lpstr>Их знает весь мир</vt:lpstr>
      <vt:lpstr>Туркенич Иван Васильевич - командир «Молодой гвардии»</vt:lpstr>
      <vt:lpstr>Кошевой Олег Васильевич -  комиссар «Молодой гвардии» </vt:lpstr>
      <vt:lpstr>Шевцова Любовь Григорьевна </vt:lpstr>
      <vt:lpstr>Тюленин Сергей Гаврилович </vt:lpstr>
      <vt:lpstr>Громова Ульяна Матвеевна </vt:lpstr>
      <vt:lpstr>Земнухов Иван Александрович </vt:lpstr>
      <vt:lpstr>Слайд 9</vt:lpstr>
      <vt:lpstr>Слайд 10</vt:lpstr>
      <vt:lpstr>В Краснодоне есть памятник «Клятва» героям «Молодой гвардии»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Юля</cp:lastModifiedBy>
  <cp:revision>27</cp:revision>
  <dcterms:modified xsi:type="dcterms:W3CDTF">2022-01-19T11:15:42Z</dcterms:modified>
</cp:coreProperties>
</file>