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83" r:id="rId4"/>
    <p:sldId id="265" r:id="rId5"/>
    <p:sldId id="279" r:id="rId6"/>
    <p:sldId id="284" r:id="rId7"/>
    <p:sldId id="261" r:id="rId8"/>
    <p:sldId id="264" r:id="rId9"/>
    <p:sldId id="266" r:id="rId10"/>
    <p:sldId id="263" r:id="rId11"/>
    <p:sldId id="280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8" r:id="rId22"/>
    <p:sldId id="273" r:id="rId23"/>
    <p:sldId id="277" r:id="rId24"/>
    <p:sldId id="281" r:id="rId25"/>
    <p:sldId id="285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66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4303-7A66-4497-8FD5-B88387E0106C}" type="datetimeFigureOut">
              <a:rPr lang="ru-RU" smtClean="0"/>
              <a:pPr/>
              <a:t>10.06.2017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E4E40A-6D86-49D8-A26B-0A7620DEB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4303-7A66-4497-8FD5-B88387E0106C}" type="datetimeFigureOut">
              <a:rPr lang="ru-RU" smtClean="0"/>
              <a:pPr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40A-6D86-49D8-A26B-0A7620DEB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4303-7A66-4497-8FD5-B88387E0106C}" type="datetimeFigureOut">
              <a:rPr lang="ru-RU" smtClean="0"/>
              <a:pPr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40A-6D86-49D8-A26B-0A7620DEB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4303-7A66-4497-8FD5-B88387E0106C}" type="datetimeFigureOut">
              <a:rPr lang="ru-RU" smtClean="0"/>
              <a:pPr/>
              <a:t>10.06.2017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E4E40A-6D86-49D8-A26B-0A7620DEB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4303-7A66-4497-8FD5-B88387E0106C}" type="datetimeFigureOut">
              <a:rPr lang="ru-RU" smtClean="0"/>
              <a:pPr/>
              <a:t>10.06.2017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40A-6D86-49D8-A26B-0A7620DEB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4303-7A66-4497-8FD5-B88387E0106C}" type="datetimeFigureOut">
              <a:rPr lang="ru-RU" smtClean="0"/>
              <a:pPr/>
              <a:t>10.06.2017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40A-6D86-49D8-A26B-0A7620DEB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4303-7A66-4497-8FD5-B88387E0106C}" type="datetimeFigureOut">
              <a:rPr lang="ru-RU" smtClean="0"/>
              <a:pPr/>
              <a:t>10.06.2017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E4E40A-6D86-49D8-A26B-0A7620DEB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4303-7A66-4497-8FD5-B88387E0106C}" type="datetimeFigureOut">
              <a:rPr lang="ru-RU" smtClean="0"/>
              <a:pPr/>
              <a:t>10.06.2017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40A-6D86-49D8-A26B-0A7620DEB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4303-7A66-4497-8FD5-B88387E0106C}" type="datetimeFigureOut">
              <a:rPr lang="ru-RU" smtClean="0"/>
              <a:pPr/>
              <a:t>10.06.2017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40A-6D86-49D8-A26B-0A7620DEB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4303-7A66-4497-8FD5-B88387E0106C}" type="datetimeFigureOut">
              <a:rPr lang="ru-RU" smtClean="0"/>
              <a:pPr/>
              <a:t>10.06.2017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40A-6D86-49D8-A26B-0A7620DEB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4303-7A66-4497-8FD5-B88387E0106C}" type="datetimeFigureOut">
              <a:rPr lang="ru-RU" smtClean="0"/>
              <a:pPr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40A-6D86-49D8-A26B-0A7620DEB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3E4303-7A66-4497-8FD5-B88387E0106C}" type="datetimeFigureOut">
              <a:rPr lang="ru-RU" smtClean="0"/>
              <a:pPr/>
              <a:t>10.06.2017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E4E40A-6D86-49D8-A26B-0A7620DEB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Классный час «Капелька жизни»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12776"/>
            <a:ext cx="6768752" cy="374441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5661248"/>
            <a:ext cx="3888432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rgbClr val="C00000"/>
                </a:solidFill>
              </a:rPr>
              <a:t>Подготовила: </a:t>
            </a:r>
          </a:p>
          <a:p>
            <a:pPr algn="r"/>
            <a:r>
              <a:rPr lang="ru-RU" sz="1400" b="1" dirty="0" smtClean="0">
                <a:solidFill>
                  <a:srgbClr val="C00000"/>
                </a:solidFill>
              </a:rPr>
              <a:t>учитель информатики и ИКТ, </a:t>
            </a:r>
          </a:p>
          <a:p>
            <a:pPr algn="r"/>
            <a:r>
              <a:rPr lang="ru-RU" sz="1400" b="1" dirty="0" smtClean="0">
                <a:solidFill>
                  <a:srgbClr val="C00000"/>
                </a:solidFill>
              </a:rPr>
              <a:t>МКОУ «Пихтовская оош» </a:t>
            </a:r>
          </a:p>
          <a:p>
            <a:pPr algn="r"/>
            <a:r>
              <a:rPr lang="ru-RU" sz="1400" b="1" dirty="0" smtClean="0">
                <a:solidFill>
                  <a:srgbClr val="C00000"/>
                </a:solidFill>
              </a:rPr>
              <a:t>Н.Л. Мутракшова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52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Награды за доброту и милосердие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2032000" cy="2071702"/>
          </a:xfr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571612"/>
            <a:ext cx="3276600" cy="2047875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357694"/>
            <a:ext cx="3495675" cy="2047875"/>
          </a:xfrm>
          <a:prstGeom prst="rect">
            <a:avLst/>
          </a:prstGeo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357694"/>
            <a:ext cx="2733675" cy="2047875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1500174"/>
            <a:ext cx="2143140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None/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</a:rPr>
              <a:t>Для здорового организма </a:t>
            </a:r>
            <a:r>
              <a:rPr lang="ru-RU" altLang="ru-RU" b="1" dirty="0" err="1">
                <a:solidFill>
                  <a:schemeClr val="bg2">
                    <a:lumMod val="25000"/>
                  </a:schemeClr>
                </a:solidFill>
              </a:rPr>
              <a:t>кроводача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</a:rPr>
              <a:t>                      </a:t>
            </a:r>
            <a:r>
              <a:rPr lang="ru-RU" altLang="ru-RU" b="1" u="sng" dirty="0" smtClean="0">
                <a:solidFill>
                  <a:schemeClr val="bg2">
                    <a:lumMod val="25000"/>
                  </a:schemeClr>
                </a:solidFill>
              </a:rPr>
              <a:t>безопасна.</a:t>
            </a:r>
          </a:p>
          <a:p>
            <a:pPr marL="3175" indent="11113">
              <a:buClrTx/>
              <a:buNone/>
            </a:pP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При </a:t>
            </a: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заборе крови используются </a:t>
            </a: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только одноразовые </a:t>
            </a:r>
            <a:r>
              <a:rPr lang="ru-RU" altLang="ru-RU" dirty="0" err="1">
                <a:solidFill>
                  <a:schemeClr val="bg2">
                    <a:lumMod val="25000"/>
                  </a:schemeClr>
                </a:solidFill>
              </a:rPr>
              <a:t>пластикатные</a:t>
            </a: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 контейнеры, представляющие собой закрытые системы, позволяющие исключить инфицирование донора. Организм обладает большими компенсаторными возможностями и быстро восстанавливает комплекс потерянных при </a:t>
            </a:r>
            <a:r>
              <a:rPr lang="ru-RU" altLang="ru-RU" dirty="0" err="1">
                <a:solidFill>
                  <a:schemeClr val="bg2">
                    <a:lumMod val="25000"/>
                  </a:schemeClr>
                </a:solidFill>
              </a:rPr>
              <a:t>кроводаче</a:t>
            </a: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 веществ и клеточных элементов. При этом у доноров сохраняется хорошее самочувствие, настроение и трудоспособность.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357166"/>
            <a:ext cx="1525848" cy="13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48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Наиболее востребована кровь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0 (I)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Rh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(+) фенотип 1,3,4,6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A (II) 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Rh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(+) фенотип  1,3,4,5,6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B (III)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Rh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(+) фенотип  1,3,4,6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AB (IV)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Rh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(+) фенотип 1,3,4,6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любых групп 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Rh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 (-) без ограничений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357166"/>
            <a:ext cx="1525848" cy="13018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2151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Донором крови и ее компонентов может стать любой здоровый человек, достигший 18 лет. Верхняя возрастная граница донора нормативными актами не определена, однако не рекомендуется начинать сдавать кровь после 45-50 лет.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посещении станции переливания крови необходимо иметь при себе паспорт, где должна быть прописка на территории нашей области. Донор сначала обращается в регистратуру донорского отдела, где проверяется через электронную базу данных Единого донорского центра, ему заводится карта. Далее - донор проходит медицинское обследование, включающее предварительное лабораторное исследование, осмотр врача. В каждом случае возможность допуска к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кроводаче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определяет врач донорского отдела.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первый раз или после перерыва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кроводачах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более 4-5 месяцев все доноры сдают кровь. При последующих обращениях донор может сдать кровь или плазму – в зависимости от потребностей ЛПУ.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Абсолютные противопоказания</a:t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(отвод от донорства независимо от давности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заболевания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и результатов лечения)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5143536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СПИД, носительство ВИЧ-инфекции, контакт с ВИЧ-инфицированным;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вирусные гепатиты (положительные реакции на маркеры вирусных гепатитов В и С);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туберкулез, все формы;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бруцеллез;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сыпной тиф;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злокачественные новообразования;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болезни крови;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органические заболевания ЦНС;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полное отсутствие слуха и речи;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психические заболевания;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наркомания, алкоголизм;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ишемическая болезнь сердца;</a:t>
            </a:r>
          </a:p>
          <a:p>
            <a:r>
              <a:rPr lang="ru-RU" sz="5600" dirty="0" err="1" smtClean="0">
                <a:solidFill>
                  <a:schemeClr val="bg2">
                    <a:lumMod val="25000"/>
                  </a:schemeClr>
                </a:solidFill>
              </a:rPr>
              <a:t>облитерирующий</a:t>
            </a:r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5600" dirty="0" err="1" smtClean="0">
                <a:solidFill>
                  <a:schemeClr val="bg2">
                    <a:lumMod val="25000"/>
                  </a:schemeClr>
                </a:solidFill>
              </a:rPr>
              <a:t>эндоартериит</a:t>
            </a:r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, неспецифический </a:t>
            </a:r>
            <a:r>
              <a:rPr lang="ru-RU" sz="5600" dirty="0" err="1" smtClean="0">
                <a:solidFill>
                  <a:schemeClr val="bg2">
                    <a:lumMod val="25000"/>
                  </a:schemeClr>
                </a:solidFill>
              </a:rPr>
              <a:t>аортоартериит</a:t>
            </a:r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, рецидивирующий тромбофлебит;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порок сердца;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бронхиальная астма;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бронхоэктатическая болезнь, эмфизема легких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хронические заболевания печени, в том числе токсической природы и неясной этиологии;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цирроз печени;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лучевая болезнь;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высокая миопия (6Д и более);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полная слепота;</a:t>
            </a:r>
          </a:p>
          <a:p>
            <a:r>
              <a:rPr lang="ru-RU" sz="5600" dirty="0" err="1" smtClean="0">
                <a:solidFill>
                  <a:schemeClr val="bg2">
                    <a:lumMod val="25000"/>
                  </a:schemeClr>
                </a:solidFill>
              </a:rPr>
              <a:t>генерализованный</a:t>
            </a:r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 псориаз, красная волчанка;</a:t>
            </a:r>
          </a:p>
          <a:p>
            <a:r>
              <a:rPr lang="ru-RU" sz="5600" dirty="0" smtClean="0">
                <a:solidFill>
                  <a:schemeClr val="bg2">
                    <a:lumMod val="25000"/>
                  </a:schemeClr>
                </a:solidFill>
              </a:rPr>
              <a:t>остеомиелит острый и хронический;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214290"/>
            <a:ext cx="1525848" cy="13018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Временные противопоказания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35785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Переливание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крови, ее компонентов - 6 месяцев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перативные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вмешательства, в т.ч. аборты (необходимо представление медицинской справки или выписки из истории болезни о характере и дате операции - 6 месяцев со дня оперативного вмешательства)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Нанесение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татуировки - 1 год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ребывание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эндемичных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по малярии странах тропического и субтропического климата (Азия, Африка, Южная и центральная Америка) более 3 месяцев - 3 года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онтакты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 больными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гепатитами:гепатит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А - 3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месяцагепатиты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 и С - 1 год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еренесенные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инфекционные заболевания, не указанные в разделе "Абсолютные противопоказания":· малярия в анамнезе при отсутствии симптомов и отрицательных результатов иммунологических тестов· брюшной тиф после выздоровления и полного клинического обследования при отсутствии выраженных функциональных расстройств - 3 года,· ангина, грипп, ОРВИ - 1 месяц после выздоровления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кстракция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зуба - 10 дней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стрые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или хронические воспалительные процессы в стадии обострения независимо от локализации - 1 месяц после купирования острого периода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ллергические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заболевания в стадии обострения - 2 месяца после купирования острого периода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ериод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беременности и лактации - 1 год после родов, 3 месяца после окончания лактации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ериод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менструации - 5 дней со дня окончания менструации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Прививки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:· прививка убитыми вакцинами (гепатит В, столбняк, дифтерия, коклюш, паротит, холера, грипп), анатоксинами - 10 дней· прививка живыми вакцинами (бруцеллез, чума, туляремия, вакцина БЦЖ, оспа, краснуха, полиомиелит) - 1 месяц· введение иммуноглобулина против гепатита В - 1 год· прививка вакциной против бешенства 2 недели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рием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лекарственных препаратов:· антибиотики - 2 недели после окончания приема· анальгетики,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салицилаты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- 3 дня после окончания приема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рием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алкоголя - 48 часов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зменение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биохимических показателей крови:· повышение активности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аланин-аминотрансферазы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(АЛТ) - 3 месяца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 наличии у донора заболеваний, не вошедших в данный Перечень, вопрос о допуске к донорству решается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врачом-трансфузиологом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и соответствующими специалистами.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85728"/>
            <a:ext cx="6786610" cy="635798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УСЛОВИЯ ХРАНЕНИЯ КРОВИ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401080" cy="48577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Понятно, что кровь ни в коем случае нельзя хранить в домашних условиях, так как дома невозможно создать оптимальные показатели, при которых она не испортится. Те лаборатории, которые имеют законное право хранить кровь и работать с ней, используют специальное оборудование, которое регулярно стерилизуется, чтобы избежать попадания в неё всевозможной инфекции и грязи.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Для хранения крови и её составных компонентов используют специальные холодильники. Они должны быть в обязательном порядке оснащены несколькими различными системами мониторинга. Это необходимо для того, чтобы обеспечить оптимальный температурный режим. Как правило, в холодильнике внутренняя температура проверяется и регистрируется один раз в четыре часа. В случае если температурные показатели начинают приближаться к своим аварийным границам, раздается сигнал для медперсонала.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том случае, когда устройство, в котором находится кровь, по каким-либо причинам выходит из строя, все компоненты незамедлительно перемещаются в другое хранилище. На это отводится определённое время, которое не должно превышать одного часа. В лабораториях весь контакт персонала с кровью и её компонентами сводится к минимуму. Это минимизирует возможность попадания в жидкость различных вирусов и загрязнителей.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20" y="214290"/>
            <a:ext cx="1525848" cy="13018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СРОКИ ХРАНЕНИЯ КРОВИ И ЕЕ СОСТАВНЫХ КОМПОНЕНТОВ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Срок хранения цельной крови при стандартной комнатной температуре составляет 24 часа.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Тромбоциты в этих условиях можно хранить до пяти суток, однако их необходимо непрерывно перемешивать. В свою очередь эритроциты следует хранить при температурных показателях от двух до шести градусов по Цельсию в течение 42 дней. Педиатрические выщелоченные эритроциты хранят до 35 суток, 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лейкофильтрованные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 течение первых 28 дней. Плазма сохраняет все свои свойства в течение одного года, если хранится при температуре от 25 градусов ниже нуля.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Кровь за счёт использования специальных стабилизаторов могут лишить способности свертываться.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Такая кровь называется стабилизированной, а срок её хранения составляет 24 часа.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Добавление в кровяную жидкость электролитов, а также сахарозы и глюкозы позволяет увеличить её срок хранения до 25 дней.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В сложных экстренных случаях, когда нет возможности достать консервированную кровь, может быть использована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свежецитратная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кровь, которую необходимо влить больному в течение первых двух часов после её взятия.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429000"/>
            <a:ext cx="6191250" cy="31384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Цели: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просвещение учащихся о донорстве крови с целью выработки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собственных нравственных взглядов, суждений и оценок;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развитие таких личностных качеств, как доброта, ответственность, умение помогать людям;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воспитание чувства патриотизма и гражданственности.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Задачи: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формирование ценностных ориентиров и взглядов на жизнь;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познание себя через отношение к окружающим людям;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устранение заблуждений и мифов, связанных с донорством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крови.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214290"/>
            <a:ext cx="1525848" cy="13018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том случае, когда предполагается хранение крови в течение десяти лет и выше, для того чтобы сохранить неповреждёнными её эритроциты, используют либо быстрое охлаждение до температуры 196 градусов по Цельсию ниже нуля и последующее её хранение в жидком азоте, либо медленное. В этом случае процесс замерзания происходит в течение нескольких часов при температурах до ста градусов Цельсия ниже нуля и с использованием определённых групп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криозащитных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веществ.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Перед тем как использовать кровь и её составные компоненты, которые находились на хранении, их тщательно проверяют лабораторным методом. В случае выявления различных сгустков, изменения цветности, а также несоответствие кровяной жидкости нормальным показателям, её не допускают к использованию и списывают установленным образом.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ОБОРУДОВАНИЕ ДЛЯ ХРАНЕНИЯ КРОВИ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5" descr="C:\Users\Вера\Desktop\о проект деят уч к проек ученика\фото\DSC041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ера\Desktop\Новая папка\DCIM\101MSDCF\DSC041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38689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СКОЛЬКО ЛИТРОВ КРОВИ У ЧЕЛОВЕКА?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1643050"/>
          <a:ext cx="671517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335758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ЛИТРЫ  КРОВИ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МУЖЧИНА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5 - 6 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ЖЕНЩИНА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- </a:t>
                      </a:r>
                      <a:r>
                        <a:rPr lang="ru-RU" dirty="0" smtClean="0"/>
                        <a:t>5 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РЕБЁНОК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 Л 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ОБЪЕМ</a:t>
                      </a:r>
                      <a:r>
                        <a:rPr lang="ru-RU" baseline="0" dirty="0" smtClean="0"/>
                        <a:t> КРОВИ </a:t>
                      </a:r>
                      <a:r>
                        <a:rPr lang="ru-RU" dirty="0" smtClean="0"/>
                        <a:t>ЗАВИСИТ ОТ ВЕСА</a:t>
                      </a:r>
                      <a:r>
                        <a:rPr lang="ru-RU" baseline="0" dirty="0" smtClean="0"/>
                        <a:t> И ВОЗРАСТА ЧЕЛОВЕКА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8662" y="4214818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Ее количество может периодически меняться, что связано с кровотечениями, значительными физическими нагрузками, травмами, потреблением большого количества жидкости. Женщины переносят потери крови намного легче, чем мужчины.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Сколько крови способен потерять человек, не лишившись при этом жизни?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64"/>
            <a:ext cx="8686800" cy="422276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Быстрая потеря крови в количестве 2-3 литров может стать причиной смерти. В некоторых случаях кровопотеря может даже привести к такому тяжелому заболеванию, как анемия. Людям с особыми заболеваниями приходится делать переливание крови. Так, при операциях с применением аппарата искусственного кровообращения, требуется от 5 до 8 литров крови, для работы прибора под названием "искусственная почка" - от 4 до 6 литров. В последнем случае обращаются к помощи доноров.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072230"/>
          </a:xfrm>
        </p:spPr>
        <p:txBody>
          <a:bodyPr>
            <a:normAutofit fontScale="62500" lnSpcReduction="20000"/>
          </a:bodyPr>
          <a:lstStyle/>
          <a:p>
            <a:pPr algn="ctr">
              <a:buClrTx/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 Социальная поддержка доноров.</a:t>
            </a:r>
          </a:p>
          <a:p>
            <a:pPr>
              <a:buClrTx/>
              <a:buNone/>
            </a:pP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В день сдачи крови донор обеспечивается бесплатным питанием за счет средств бюджета, осуществляющегося финансовое обеспечение организации здравоохранения, занимающейся заготовкой донорской крови. </a:t>
            </a:r>
          </a:p>
          <a:p>
            <a:pPr>
              <a:buClrTx/>
              <a:buNone/>
            </a:pPr>
            <a:r>
              <a:rPr lang="ru-RU" altLang="ru-RU" dirty="0">
                <a:solidFill>
                  <a:srgbClr val="FF0000"/>
                </a:solidFill>
              </a:rPr>
              <a:t>Донору, сдавшему в течение года кровь</a:t>
            </a:r>
            <a:r>
              <a:rPr lang="ru-RU" altLang="ru-RU" dirty="0">
                <a:solidFill>
                  <a:srgbClr val="666600"/>
                </a:solidFill>
              </a:rPr>
              <a:t> </a:t>
            </a: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и (или) ее компоненты в суммарном количестве, равном двум максимально допустимым дозам предоставляются</a:t>
            </a:r>
            <a:r>
              <a:rPr lang="ru-RU" altLang="ru-RU" dirty="0">
                <a:solidFill>
                  <a:srgbClr val="666600"/>
                </a:solidFill>
              </a:rPr>
              <a:t> </a:t>
            </a:r>
            <a:r>
              <a:rPr lang="ru-RU" altLang="ru-RU" dirty="0">
                <a:solidFill>
                  <a:srgbClr val="FF0000"/>
                </a:solidFill>
              </a:rPr>
              <a:t>дополнительные меры социальной поддержки: </a:t>
            </a:r>
          </a:p>
          <a:p>
            <a:pPr>
              <a:buClrTx/>
              <a:buNone/>
            </a:pP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- в течение года – пособие по временной нетрудоспособности при всех видах заболеваний в размере полного заработка независимо от трудового стажа; </a:t>
            </a:r>
          </a:p>
          <a:p>
            <a:pPr>
              <a:buClrTx/>
              <a:buNone/>
            </a:pP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- в течение года – первоочередное выделение по месту работы или учебы льготных путевок для санаторно-курортного лечения. </a:t>
            </a:r>
          </a:p>
          <a:p>
            <a:pPr>
              <a:buClrTx/>
              <a:buNone/>
            </a:pPr>
            <a:r>
              <a:rPr lang="ru-RU" altLang="ru-RU" dirty="0">
                <a:solidFill>
                  <a:srgbClr val="FF0000"/>
                </a:solidFill>
              </a:rPr>
              <a:t>Граждане сдавшие кровь сорок и более раз или плазму шестьдесят и более раз, награждаются нагрудным знаком "Почетный донор России"</a:t>
            </a:r>
            <a:r>
              <a:rPr lang="ru-RU" altLang="ru-RU" dirty="0">
                <a:solidFill>
                  <a:srgbClr val="666600"/>
                </a:solidFill>
              </a:rPr>
              <a:t> </a:t>
            </a: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федеральным органом исполнительной власти, и имеет право: </a:t>
            </a:r>
          </a:p>
          <a:p>
            <a:pPr>
              <a:buClrTx/>
              <a:buNone/>
            </a:pP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- первоочередное </a:t>
            </a: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приобретение по месту работу или учебы льготных путевок для санитарно – курортного лечения;</a:t>
            </a:r>
          </a:p>
          <a:p>
            <a:pPr>
              <a:buClrTx/>
              <a:buNone/>
            </a:pP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- предоставление </a:t>
            </a: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ежегодного оплачиваемого отпуска в удобное для них время года;</a:t>
            </a:r>
          </a:p>
          <a:p>
            <a:pPr>
              <a:buClrTx/>
              <a:buNone/>
            </a:pP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- ежегодную </a:t>
            </a: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денежную выплату в размере 6 тысяч рублей в порядке, установленном Правительством Российской Федерации.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185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Но донорство приносит пользу и самому донору. Происходит активизация системы кроветворения — клеток красного костного мозга и стимуляция иммунитета. Сказывается некоторая разгрузка органов, которые участвуют в утилизации умирающих эритроцитов: селезенка, печень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Профилактика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организма: устойчивость к кровопотере при авариях, несчастных случаях, ожогах, тяжелых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операциях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Продление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молодости за счет стимуляции кроветворения, самообновления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организма.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рофилактика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заболеваний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сердечно-сосудистой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системы.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рофилактика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болезней иммунной системы, нарушений пищеварения, атеросклероза, деятельности печени, поджелудочной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железы.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ыведение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лишнего балласта из организма: избытка крови и её элементов.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952154"/>
          </a:xfrm>
        </p:spPr>
        <p:txBody>
          <a:bodyPr>
            <a:normAutofit fontScale="40000" lnSpcReduction="20000"/>
          </a:bodyPr>
          <a:lstStyle/>
          <a:p>
            <a:pPr algn="ctr">
              <a:buClrTx/>
              <a:buNone/>
            </a:pPr>
            <a:r>
              <a:rPr lang="ru-RU" altLang="ru-RU" sz="4500" dirty="0">
                <a:solidFill>
                  <a:srgbClr val="FF0000"/>
                </a:solidFill>
              </a:rPr>
              <a:t> </a:t>
            </a:r>
            <a:r>
              <a:rPr lang="ru-RU" altLang="ru-RU" sz="7000" b="1" dirty="0">
                <a:solidFill>
                  <a:srgbClr val="FF0000"/>
                </a:solidFill>
              </a:rPr>
              <a:t>Быть или не быть донором?</a:t>
            </a:r>
            <a:endParaRPr lang="ru-RU" altLang="ru-RU" sz="4500" b="1" dirty="0">
              <a:solidFill>
                <a:srgbClr val="FF0000"/>
              </a:solidFill>
            </a:endParaRPr>
          </a:p>
          <a:p>
            <a:pPr algn="just">
              <a:buClrTx/>
              <a:buNone/>
            </a:pPr>
            <a:r>
              <a:rPr lang="ru-RU" altLang="ru-RU" sz="5100" dirty="0">
                <a:solidFill>
                  <a:schemeClr val="bg2">
                    <a:lumMod val="25000"/>
                  </a:schemeClr>
                </a:solidFill>
              </a:rPr>
              <a:t>Здоровье нации, как моральное, так и физическое, определяется именно тем, как Вы ответите на этот вопрос. Донорство очень почётно и несомненно принесёт моральное удовлетворение и уверенность в себе. Приняв правильное решение стать донором, однажды вы станете другим человеком и это положительно охарактеризует вас как личность. Люди, узнавшие о вашем поступке, без сомнения, сочтут вас хорошим и заботливым человеком.</a:t>
            </a:r>
          </a:p>
          <a:p>
            <a:pPr>
              <a:buClrTx/>
              <a:buNone/>
            </a:pPr>
            <a:r>
              <a:rPr lang="ru-RU" altLang="ru-RU" sz="5100" dirty="0">
                <a:solidFill>
                  <a:srgbClr val="FF0000"/>
                </a:solidFill>
              </a:rPr>
              <a:t>          Донорство должно стать гражданским долгом каждого </a:t>
            </a:r>
            <a:r>
              <a:rPr lang="ru-RU" altLang="ru-RU" sz="5100" dirty="0" smtClean="0">
                <a:solidFill>
                  <a:srgbClr val="FF0000"/>
                </a:solidFill>
              </a:rPr>
              <a:t>  </a:t>
            </a:r>
            <a:r>
              <a:rPr lang="ru-RU" altLang="ru-RU" sz="5100" dirty="0">
                <a:solidFill>
                  <a:srgbClr val="FF0000"/>
                </a:solidFill>
              </a:rPr>
              <a:t>здорового жителя нашей </a:t>
            </a:r>
            <a:r>
              <a:rPr lang="ru-RU" altLang="ru-RU" sz="5100" dirty="0" smtClean="0">
                <a:solidFill>
                  <a:srgbClr val="FF0000"/>
                </a:solidFill>
              </a:rPr>
              <a:t>Кемеровской </a:t>
            </a:r>
            <a:r>
              <a:rPr lang="ru-RU" altLang="ru-RU" sz="5100" dirty="0">
                <a:solidFill>
                  <a:srgbClr val="FF0000"/>
                </a:solidFill>
              </a:rPr>
              <a:t>области.</a:t>
            </a:r>
          </a:p>
          <a:p>
            <a:pPr>
              <a:buClrTx/>
              <a:buNone/>
            </a:pPr>
            <a:endParaRPr lang="ru-RU" altLang="ru-RU" dirty="0">
              <a:solidFill>
                <a:srgbClr val="333300"/>
              </a:solidFill>
            </a:endParaRPr>
          </a:p>
          <a:p>
            <a:pPr>
              <a:buClrTx/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             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pPr>
              <a:buClrTx/>
              <a:buNone/>
            </a:pPr>
            <a:endParaRPr lang="ru-RU" altLang="ru-RU" b="1" dirty="0">
              <a:solidFill>
                <a:srgbClr val="FF0000"/>
              </a:solidFill>
            </a:endParaRPr>
          </a:p>
          <a:p>
            <a:pPr>
              <a:buClrTx/>
              <a:buNone/>
            </a:pPr>
            <a:endParaRPr lang="ru-RU" altLang="ru-RU" b="1" dirty="0">
              <a:solidFill>
                <a:srgbClr val="FF0000"/>
              </a:solidFill>
            </a:endParaRPr>
          </a:p>
          <a:p>
            <a:pPr>
              <a:buClrTx/>
              <a:buNone/>
            </a:pPr>
            <a:endParaRPr lang="ru-RU" altLang="ru-RU" b="1" dirty="0">
              <a:solidFill>
                <a:srgbClr val="FF0000"/>
              </a:solidFill>
            </a:endParaRPr>
          </a:p>
          <a:p>
            <a:pPr>
              <a:buClrTx/>
              <a:buNone/>
            </a:pPr>
            <a:endParaRPr lang="ru-RU" altLang="ru-RU" b="1" dirty="0">
              <a:solidFill>
                <a:srgbClr val="FF0000"/>
              </a:solidFill>
            </a:endParaRPr>
          </a:p>
          <a:p>
            <a:pPr>
              <a:buClrTx/>
              <a:buNone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>
              <a:buClrTx/>
              <a:buNone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>
              <a:buClrTx/>
              <a:buNone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>
              <a:buClrTx/>
              <a:buNone/>
            </a:pPr>
            <a:endParaRPr lang="ru-RU" altLang="ru-RU" b="1" dirty="0">
              <a:solidFill>
                <a:srgbClr val="FF0000"/>
              </a:solidFill>
            </a:endParaRPr>
          </a:p>
          <a:p>
            <a:pPr>
              <a:buClrTx/>
              <a:buNone/>
            </a:pPr>
            <a:endParaRPr lang="ru-RU" altLang="ru-RU" b="1" dirty="0">
              <a:solidFill>
                <a:srgbClr val="FF0000"/>
              </a:solidFill>
            </a:endParaRPr>
          </a:p>
          <a:p>
            <a:pPr>
              <a:buClrTx/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            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pPr>
              <a:buClrTx/>
              <a:buNone/>
            </a:pPr>
            <a:endParaRPr lang="ru-RU" altLang="ru-RU" b="1" dirty="0">
              <a:solidFill>
                <a:srgbClr val="FF0000"/>
              </a:solidFill>
            </a:endParaRPr>
          </a:p>
          <a:p>
            <a:pPr>
              <a:buClr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   </a:t>
            </a:r>
            <a:r>
              <a:rPr lang="ru-RU" altLang="ru-RU" sz="4500" b="1" dirty="0">
                <a:solidFill>
                  <a:srgbClr val="FF0000"/>
                </a:solidFill>
              </a:rPr>
              <a:t>Подумайте и примите решение стать донором.</a:t>
            </a:r>
          </a:p>
          <a:p>
            <a:pPr>
              <a:buClrTx/>
              <a:buNone/>
            </a:pPr>
            <a:r>
              <a:rPr lang="ru-RU" altLang="ru-RU" sz="4500" b="1" dirty="0">
                <a:solidFill>
                  <a:srgbClr val="FF0000"/>
                </a:solidFill>
              </a:rPr>
              <a:t>   </a:t>
            </a:r>
            <a:r>
              <a:rPr lang="ru-RU" altLang="ru-RU" sz="4500" b="1" dirty="0" smtClean="0">
                <a:solidFill>
                  <a:srgbClr val="FF0000"/>
                </a:solidFill>
              </a:rPr>
              <a:t>Сделайте </a:t>
            </a:r>
            <a:r>
              <a:rPr lang="ru-RU" altLang="ru-RU" sz="4500" b="1" dirty="0">
                <a:solidFill>
                  <a:srgbClr val="FF0000"/>
                </a:solidFill>
              </a:rPr>
              <a:t>это ради вас самих.</a:t>
            </a:r>
            <a:endParaRPr lang="ru-RU" sz="4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071810"/>
            <a:ext cx="36004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06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Немного истории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910142" cy="4525963"/>
          </a:xfrm>
        </p:spPr>
        <p:txBody>
          <a:bodyPr>
            <a:normAutofit fontScale="70000" lnSpcReduction="20000"/>
          </a:bodyPr>
          <a:lstStyle/>
          <a:p>
            <a:pPr marL="3175" indent="11113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20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(8) апреля 1832 года, Санкт-Петербург, дом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Рагинского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Страстная пятница, истекающая кровью роженица, ее бледный от страха муж. Молодой акушер Андрей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Мартынович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Вольф решается на неслыханное. Он делает то, чему научился за границей и что до него никто в стране не делал. Вольф уговаривает стать донором мужа, который одновременно и не доверяет доктору, и надеется. Берет у мужчины кровь и переливает роженице. И получилось! Женщина спасена.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Documents and Settings\User\Рабочий стол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714776" cy="392909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214290"/>
            <a:ext cx="1525848" cy="13018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Кто такой донор?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ДНОРЫ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высоко  гуманные люди, живущие     по принципу «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человек человеку  друг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ДОНОР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происходит от латинского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Donare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— «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дарить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». 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ДОНОРСТВО КРОВИ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добровольное жертвование собственной крови для последующего переливания нуждающимся больным.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ДОНОР</a:t>
            </a:r>
            <a:r>
              <a:rPr lang="ru-RU" dirty="0" smtClean="0"/>
              <a:t> -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человек, сдающий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кровь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РЕЦЕПЕНТ</a:t>
            </a:r>
            <a:r>
              <a:rPr lang="ru-RU" i="1" dirty="0" smtClean="0"/>
              <a:t> </a:t>
            </a:r>
            <a:r>
              <a:rPr lang="ru-RU" dirty="0" smtClean="0"/>
              <a:t> -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человек, принимающий кровь</a:t>
            </a:r>
            <a:r>
              <a:rPr lang="ru-RU" dirty="0" smtClean="0">
                <a:solidFill>
                  <a:srgbClr val="003300"/>
                </a:solidFill>
              </a:rPr>
              <a:t>.    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214290"/>
            <a:ext cx="1525848" cy="13018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Что такое кровь?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Кровь</a:t>
            </a:r>
            <a:r>
              <a:rPr lang="ru-RU" altLang="ru-RU" b="1" dirty="0"/>
              <a:t>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это жидкость, которая движется по нашим сосудам. Она состоит из жидкой части – плазмы и форменных элементов крови (эритроцитов, лейкоцитов, тромбоцитов). </a:t>
            </a:r>
            <a:br>
              <a:rPr lang="ru-RU" alt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В плазме содержаться самые разнообразные растворимые питательные  вещества: белки , жиры, витамины, соли, необходимые для построения тканей организма и поддержания жизнедеятельности, а также органические вещества (различные соли), которые регулируют обмен веществ в организме.</a:t>
            </a:r>
            <a:r>
              <a:rPr lang="ru-RU" altLang="ru-RU" b="1" dirty="0">
                <a:solidFill>
                  <a:srgbClr val="666600"/>
                </a:solidFill>
              </a:rPr>
              <a:t/>
            </a:r>
            <a:br>
              <a:rPr lang="ru-RU" altLang="ru-RU" b="1" dirty="0">
                <a:solidFill>
                  <a:srgbClr val="666600"/>
                </a:solidFill>
              </a:rPr>
            </a:br>
            <a:r>
              <a:rPr lang="ru-RU" altLang="ru-RU" b="1" dirty="0">
                <a:solidFill>
                  <a:srgbClr val="FF0000"/>
                </a:solidFill>
              </a:rPr>
              <a:t>Компоненты и  препараты крови широко применяются: </a:t>
            </a:r>
            <a:r>
              <a:rPr lang="ru-RU" altLang="ru-RU" b="1" dirty="0">
                <a:solidFill>
                  <a:srgbClr val="666600"/>
                </a:solidFill>
              </a:rPr>
              <a:t/>
            </a:r>
            <a:br>
              <a:rPr lang="ru-RU" altLang="ru-RU" b="1" dirty="0">
                <a:solidFill>
                  <a:srgbClr val="666600"/>
                </a:solidFill>
              </a:rPr>
            </a:b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- в  хирургии - трансплантация органов, операции на  сердце и  опорно-двигательном аппарате; </a:t>
            </a:r>
            <a:br>
              <a:rPr lang="ru-RU" alt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- в  онкологии и  родовспоможении; </a:t>
            </a:r>
            <a:br>
              <a:rPr lang="ru-RU" alt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ru-RU" dirty="0">
                <a:solidFill>
                  <a:schemeClr val="bg2">
                    <a:lumMod val="25000"/>
                  </a:schemeClr>
                </a:solidFill>
              </a:rPr>
              <a:t>- при оказании помощи пострадавшим в  катастрофах и  авариях природного и  техногенного характера.  </a:t>
            </a:r>
            <a:r>
              <a:rPr lang="ru-RU" altLang="ru-RU" dirty="0">
                <a:solidFill>
                  <a:srgbClr val="666600"/>
                </a:solidFill>
              </a:rPr>
              <a:t/>
            </a:r>
            <a:br>
              <a:rPr lang="ru-RU" altLang="ru-RU" dirty="0">
                <a:solidFill>
                  <a:srgbClr val="666600"/>
                </a:solidFill>
              </a:rPr>
            </a:br>
            <a:r>
              <a:rPr lang="ru-RU" altLang="ru-RU" dirty="0">
                <a:solidFill>
                  <a:srgbClr val="666600"/>
                </a:solidFill>
              </a:rPr>
              <a:t>                  </a:t>
            </a:r>
            <a:r>
              <a:rPr lang="ru-RU" altLang="ru-RU" b="1" dirty="0">
                <a:solidFill>
                  <a:srgbClr val="666600"/>
                </a:solidFill>
              </a:rPr>
              <a:t/>
            </a:r>
            <a:br>
              <a:rPr lang="ru-RU" altLang="ru-RU" b="1" dirty="0">
                <a:solidFill>
                  <a:srgbClr val="666600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214290"/>
            <a:ext cx="1525848" cy="13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363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Давайте вместе с вами выявим категории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людей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нуждающихся в донорской крови: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8686800" cy="45085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молодые мамы во время тяжёлых родов;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лица, пострадавшие в крупных авариях, терактах, катастрофах, вооружённых конфликтах;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кровь требуется пострадавшим от ожогов и травм;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при проведении сложных операций;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больным гемофилией и анемией — для поддержания жизни;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кровь также жизненно необходима онкологическим больным при химиотерапии.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357166"/>
            <a:ext cx="1525848" cy="13018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милосердие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45720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МИЛОСЕРДИЕ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готовность из сострадания оказать помощь тому, кто в ней нуждается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МИЛОСЕ́РДИЕ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готовность помочь кому-нибудь  или простить кого-нибудь из сострадания, человеколюбия.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МИЛОСЕРДИЕ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доброе и сострадательное отношение людей друг к другу. И вообще ко всему живому. Стремление помочь тому, кто нуждается в помощи.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85728"/>
            <a:ext cx="1525848" cy="1301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Донор. Переливание крови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3067050" cy="2047875"/>
          </a:xfrm>
        </p:spPr>
      </p:pic>
      <p:pic>
        <p:nvPicPr>
          <p:cNvPr id="5" name="Рисунок 4" descr="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428736"/>
            <a:ext cx="2786082" cy="2357454"/>
          </a:xfrm>
          <a:prstGeom prst="rect">
            <a:avLst/>
          </a:prstGeom>
        </p:spPr>
      </p:pic>
      <p:pic>
        <p:nvPicPr>
          <p:cNvPr id="6" name="Рисунок 5" descr="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714752"/>
            <a:ext cx="3810000" cy="2857500"/>
          </a:xfrm>
          <a:prstGeom prst="rect">
            <a:avLst/>
          </a:prstGeom>
        </p:spPr>
      </p:pic>
      <p:pic>
        <p:nvPicPr>
          <p:cNvPr id="7" name="Рисунок 6" descr="н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143380"/>
            <a:ext cx="3948124" cy="2457445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20" y="214290"/>
            <a:ext cx="1525848" cy="13018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Пункты сдачи крови 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кемеровской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области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64"/>
            <a:ext cx="8686800" cy="4222761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КЕМЕРОВО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НОВОКУЗНЕЦК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БЕЛОВО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АНЖЕРО-СУДЖЕНСК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ПРОКОПЬЕВСК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357166"/>
            <a:ext cx="1525848" cy="13018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208</TotalTime>
  <Words>1954</Words>
  <Application>Microsoft Office PowerPoint</Application>
  <PresentationFormat>Экран (4:3)</PresentationFormat>
  <Paragraphs>155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Классный час «Капелька жизни»</vt:lpstr>
      <vt:lpstr>Слайд 2</vt:lpstr>
      <vt:lpstr>Немного истории</vt:lpstr>
      <vt:lpstr>Кто такой донор?</vt:lpstr>
      <vt:lpstr>Что такое кровь?</vt:lpstr>
      <vt:lpstr>Давайте вместе с вами выявим категории                                  людей, нуждающихся в донорской крови: </vt:lpstr>
      <vt:lpstr>милосердие</vt:lpstr>
      <vt:lpstr>Донор. Переливание крови</vt:lpstr>
      <vt:lpstr>Пункты сдачи крови в  кемеровской области</vt:lpstr>
      <vt:lpstr>Награды за доброту и милосердие</vt:lpstr>
      <vt:lpstr>Слайд 11</vt:lpstr>
      <vt:lpstr>Слайд 12</vt:lpstr>
      <vt:lpstr>Слайд 13</vt:lpstr>
      <vt:lpstr>Абсолютные противопоказания (отвод от донорства независимо от давности                              заболевания и результатов лечения) </vt:lpstr>
      <vt:lpstr>Временные противопоказания </vt:lpstr>
      <vt:lpstr>Слайд 16</vt:lpstr>
      <vt:lpstr>УСЛОВИЯ ХРАНЕНИЯ КРОВИ</vt:lpstr>
      <vt:lpstr>СРОКИ ХРАНЕНИЯ КРОВИ И ЕЕ СОСТАВНЫХ КОМПОНЕНТОВ</vt:lpstr>
      <vt:lpstr>Слайд 19</vt:lpstr>
      <vt:lpstr>Слайд 20</vt:lpstr>
      <vt:lpstr>ОБОРУДОВАНИЕ ДЛЯ ХРАНЕНИЯ КРОВИ</vt:lpstr>
      <vt:lpstr>СКОЛЬКО ЛИТРОВ КРОВИ У ЧЕЛОВЕКА?</vt:lpstr>
      <vt:lpstr>Сколько крови способен потерять человек, не лишившись при этом жизни?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«Капелька жизни»</dc:title>
  <dc:creator>Ученик-1</dc:creator>
  <cp:lastModifiedBy>Win XP</cp:lastModifiedBy>
  <cp:revision>22</cp:revision>
  <dcterms:created xsi:type="dcterms:W3CDTF">2016-04-12T06:23:49Z</dcterms:created>
  <dcterms:modified xsi:type="dcterms:W3CDTF">2017-06-10T07:40:10Z</dcterms:modified>
</cp:coreProperties>
</file>