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1" r:id="rId8"/>
    <p:sldId id="271" r:id="rId9"/>
    <p:sldId id="289" r:id="rId10"/>
    <p:sldId id="286" r:id="rId11"/>
    <p:sldId id="264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66FF"/>
    <a:srgbClr val="FF3300"/>
    <a:srgbClr val="FFFFFF"/>
    <a:srgbClr val="BFFFBF"/>
    <a:srgbClr val="FFCEC3"/>
    <a:srgbClr val="FFA69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r>
              <a:rPr lang="ru-RU"/>
              <a:t>Логика в информатике</a:t>
            </a:r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135A66F1-67AE-4BE6-8B3C-BCD6CF989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294B4FCB-7C62-4BBC-B241-688901D2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99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E48372-4FCD-4EE6-ACD2-71186BA7338A}" type="slidenum">
              <a:rPr kumimoji="0" lang="ru-RU" sz="1200" smtClean="0"/>
              <a:pPr/>
              <a:t>1</a:t>
            </a:fld>
            <a:endParaRPr kumimoji="0" lang="ru-RU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2906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C8DB77-7022-47A1-AB2D-95E8932A67B0}" type="slidenum">
              <a:rPr kumimoji="0" lang="ru-RU" sz="1200" smtClean="0"/>
              <a:pPr/>
              <a:t>10</a:t>
            </a:fld>
            <a:endParaRPr kumimoji="0" lang="ru-RU" sz="1200" smtClean="0"/>
          </a:p>
        </p:txBody>
      </p:sp>
    </p:spTree>
    <p:extLst>
      <p:ext uri="{BB962C8B-B14F-4D97-AF65-F5344CB8AC3E}">
        <p14:creationId xmlns:p14="http://schemas.microsoft.com/office/powerpoint/2010/main" val="75090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485B73-6ED4-4C2F-A3DE-85BC9EA28D2C}" type="slidenum">
              <a:rPr kumimoji="0" lang="ru-RU" sz="1200" smtClean="0"/>
              <a:pPr/>
              <a:t>11</a:t>
            </a:fld>
            <a:endParaRPr kumimoji="0" lang="ru-RU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="1" i="1" smtClean="0">
                <a:cs typeface="Times New Roman" pitchFamily="18" charset="0"/>
              </a:rPr>
              <a:t>Тест на знакомство</a:t>
            </a:r>
            <a:r>
              <a:rPr lang="ru-RU" smtClean="0">
                <a:cs typeface="Times New Roman" pitchFamily="18" charset="0"/>
              </a:rPr>
              <a:t> с темой «Сложные высказывания»:</a:t>
            </a:r>
          </a:p>
          <a:p>
            <a:r>
              <a:rPr lang="ru-RU" smtClean="0">
                <a:cs typeface="Times New Roman" pitchFamily="18" charset="0"/>
              </a:rPr>
              <a:t>1)  Даны два высказывания        А   -    «Студент сдал  экзамены»                       В  - «Студент едет на каникулы домой»</a:t>
            </a:r>
          </a:p>
          <a:p>
            <a:r>
              <a:rPr lang="ru-RU" smtClean="0">
                <a:cs typeface="Times New Roman" pitchFamily="18" charset="0"/>
              </a:rPr>
              <a:t>Сформулируйте следующие высказывания:  А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smtClean="0">
                <a:cs typeface="Times New Roman" pitchFamily="18" charset="0"/>
              </a:rPr>
              <a:t> В;    А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smtClean="0">
                <a:cs typeface="Times New Roman" pitchFamily="18" charset="0"/>
              </a:rPr>
              <a:t> В;    А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mtClean="0">
                <a:cs typeface="Times New Roman" pitchFamily="18" charset="0"/>
              </a:rPr>
              <a:t> В;    А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ru-RU" smtClean="0">
                <a:cs typeface="Times New Roman" pitchFamily="18" charset="0"/>
              </a:rPr>
              <a:t> В;    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smtClean="0">
                <a:cs typeface="Times New Roman" pitchFamily="18" charset="0"/>
              </a:rPr>
              <a:t> В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mtClean="0">
                <a:cs typeface="Times New Roman" pitchFamily="18" charset="0"/>
              </a:rPr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smtClean="0">
                <a:cs typeface="Times New Roman" pitchFamily="18" charset="0"/>
              </a:rPr>
              <a:t> А</a:t>
            </a:r>
          </a:p>
          <a:p>
            <a:r>
              <a:rPr lang="ru-RU" smtClean="0">
                <a:cs typeface="Times New Roman" pitchFamily="18" charset="0"/>
              </a:rPr>
              <a:t> </a:t>
            </a:r>
          </a:p>
          <a:p>
            <a:r>
              <a:rPr lang="ru-RU" smtClean="0">
                <a:cs typeface="Times New Roman" pitchFamily="18" charset="0"/>
              </a:rPr>
              <a:t>2) Определите значение истинности следующих высказываний:</a:t>
            </a:r>
          </a:p>
          <a:p>
            <a:r>
              <a:rPr lang="ru-RU" smtClean="0">
                <a:cs typeface="Times New Roman" pitchFamily="18" charset="0"/>
              </a:rPr>
              <a:t>а) Бульдог – собака и 8 – четное число.        б) Бульдог – собака или 8 – нечетное число.   в)  Если Волга впадает в Черное море, то белые медведи живут в Африке.  г)   Если платина – драгоценный металл, то все птицы летают.</a:t>
            </a:r>
          </a:p>
          <a:p>
            <a:r>
              <a:rPr lang="ru-RU" smtClean="0">
                <a:cs typeface="Times New Roman" pitchFamily="18" charset="0"/>
              </a:rPr>
              <a:t> </a:t>
            </a:r>
          </a:p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Тест на понимание</a:t>
            </a:r>
          </a:p>
          <a:p>
            <a:r>
              <a:rPr lang="ru-RU" smtClean="0">
                <a:cs typeface="Times New Roman" pitchFamily="18" charset="0"/>
              </a:rPr>
              <a:t>1)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ru-RU" smtClean="0">
                <a:cs typeface="Times New Roman" pitchFamily="18" charset="0"/>
              </a:rPr>
              <a:t>Пусть  А  представляет высказывание  « Теория Дарвина является научной»,</a:t>
            </a:r>
          </a:p>
          <a:p>
            <a:r>
              <a:rPr lang="ru-RU" smtClean="0">
                <a:cs typeface="Times New Roman" pitchFamily="18" charset="0"/>
              </a:rPr>
              <a:t>В – «Теория Дарвина может быть подтверждена опытными данными»,      С  - теория Дарвина может быть опровергнута опытными данными.</a:t>
            </a:r>
          </a:p>
          <a:p>
            <a:r>
              <a:rPr lang="ru-RU" smtClean="0">
                <a:cs typeface="Times New Roman" pitchFamily="18" charset="0"/>
              </a:rPr>
              <a:t>Сформулируйте высказывания, получающиеся из приведенных формул в результате подстановки вместо переменных А, В, С указанных конкретных высказываний:  а) А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mtClean="0">
                <a:cs typeface="Times New Roman" pitchFamily="18" charset="0"/>
              </a:rPr>
              <a:t> (В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smtClean="0">
                <a:cs typeface="Times New Roman" pitchFamily="18" charset="0"/>
              </a:rPr>
              <a:t> С);   б) А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mtClean="0">
                <a:cs typeface="Times New Roman" pitchFamily="18" charset="0"/>
              </a:rPr>
              <a:t> (В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mtClean="0">
                <a:cs typeface="Times New Roman" pitchFamily="18" charset="0"/>
              </a:rPr>
              <a:t>  С);   в)  (В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smtClean="0">
                <a:cs typeface="Times New Roman" pitchFamily="18" charset="0"/>
              </a:rPr>
              <a:t> С)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mtClean="0">
                <a:cs typeface="Times New Roman" pitchFamily="18" charset="0"/>
              </a:rPr>
              <a:t> А;  г)   (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smtClean="0">
                <a:cs typeface="Times New Roman" pitchFamily="18" charset="0"/>
              </a:rPr>
              <a:t> В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smtClean="0">
                <a:cs typeface="Times New Roman" pitchFamily="18" charset="0"/>
              </a:rPr>
              <a:t> С)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mtClean="0">
                <a:cs typeface="Times New Roman" pitchFamily="18" charset="0"/>
              </a:rPr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smtClean="0">
                <a:cs typeface="Times New Roman" pitchFamily="18" charset="0"/>
              </a:rPr>
              <a:t> А;  д)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smtClean="0">
                <a:cs typeface="Times New Roman" pitchFamily="18" charset="0"/>
              </a:rPr>
              <a:t> А 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smtClean="0">
                <a:cs typeface="Times New Roman" pitchFamily="18" charset="0"/>
              </a:rPr>
              <a:t>  (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smtClean="0">
                <a:cs typeface="Times New Roman" pitchFamily="18" charset="0"/>
              </a:rPr>
              <a:t> В 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smtClean="0">
                <a:cs typeface="Times New Roman" pitchFamily="18" charset="0"/>
              </a:rPr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smtClean="0">
                <a:cs typeface="Times New Roman" pitchFamily="18" charset="0"/>
              </a:rPr>
              <a:t>  С) </a:t>
            </a:r>
          </a:p>
          <a:p>
            <a:r>
              <a:rPr lang="ru-RU" smtClean="0">
                <a:cs typeface="Times New Roman" pitchFamily="18" charset="0"/>
              </a:rPr>
              <a:t> </a:t>
            </a:r>
          </a:p>
          <a:p>
            <a:r>
              <a:rPr lang="ru-RU" smtClean="0">
                <a:cs typeface="Times New Roman" pitchFamily="18" charset="0"/>
              </a:rPr>
              <a:t>2)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ru-RU" smtClean="0">
                <a:cs typeface="Times New Roman" pitchFamily="18" charset="0"/>
              </a:rPr>
              <a:t>Определите значения истинности высказываний А, В, С, </a:t>
            </a:r>
            <a:r>
              <a:rPr lang="en-US" smtClean="0">
                <a:cs typeface="Times New Roman" pitchFamily="18" charset="0"/>
              </a:rPr>
              <a:t>D</a:t>
            </a:r>
            <a:r>
              <a:rPr lang="ru-RU" smtClean="0">
                <a:cs typeface="Times New Roman" pitchFamily="18" charset="0"/>
              </a:rPr>
              <a:t> если    </a:t>
            </a:r>
          </a:p>
          <a:p>
            <a:r>
              <a:rPr lang="ru-RU" smtClean="0">
                <a:cs typeface="Times New Roman" pitchFamily="18" charset="0"/>
              </a:rPr>
              <a:t> А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smtClean="0">
                <a:cs typeface="Times New Roman" pitchFamily="18" charset="0"/>
              </a:rPr>
              <a:t> (Марс – планета) – истинное высказывание;                              В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smtClean="0">
                <a:cs typeface="Times New Roman" pitchFamily="18" charset="0"/>
              </a:rPr>
              <a:t> (Марс – планета) – ложное высказывание; </a:t>
            </a:r>
          </a:p>
          <a:p>
            <a:r>
              <a:rPr lang="ru-RU" smtClean="0">
                <a:cs typeface="Times New Roman" pitchFamily="18" charset="0"/>
              </a:rPr>
              <a:t>С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smtClean="0">
                <a:cs typeface="Times New Roman" pitchFamily="18" charset="0"/>
              </a:rPr>
              <a:t> ( Солнце – спутник Земли) – истинное высказывание;                        </a:t>
            </a:r>
            <a:r>
              <a:rPr lang="en-US" smtClean="0">
                <a:cs typeface="Times New Roman" pitchFamily="18" charset="0"/>
              </a:rPr>
              <a:t>D </a:t>
            </a:r>
            <a:r>
              <a:rPr lang="ru-RU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smtClean="0">
                <a:cs typeface="Times New Roman" pitchFamily="18" charset="0"/>
              </a:rPr>
              <a:t> ( Солнце – спутник Земли) – ложное высказывание</a:t>
            </a:r>
          </a:p>
          <a:p>
            <a:r>
              <a:rPr lang="ru-RU" b="1" i="1" smtClean="0">
                <a:cs typeface="Times New Roman" pitchFamily="18" charset="0"/>
              </a:rPr>
              <a:t/>
            </a:r>
            <a:br>
              <a:rPr lang="ru-RU" b="1" i="1" smtClean="0">
                <a:cs typeface="Times New Roman" pitchFamily="18" charset="0"/>
              </a:rPr>
            </a:br>
            <a:r>
              <a:rPr lang="ru-RU" b="1" i="1" smtClean="0">
                <a:cs typeface="Times New Roman" pitchFamily="18" charset="0"/>
              </a:rPr>
              <a:t>Тест на знакомство с темой «Сложные высказывания»:</a:t>
            </a:r>
          </a:p>
          <a:p>
            <a:r>
              <a:rPr lang="ru-RU" b="1" i="1" smtClean="0">
                <a:cs typeface="Times New Roman" pitchFamily="18" charset="0"/>
              </a:rPr>
              <a:t>1)  Даны два высказывания        А   -    «Студент сдал  экзамены»                       В  - «Студент едет на каникулы домой»</a:t>
            </a:r>
          </a:p>
          <a:p>
            <a:r>
              <a:rPr lang="ru-RU" b="1" i="1" smtClean="0">
                <a:cs typeface="Times New Roman" pitchFamily="18" charset="0"/>
              </a:rPr>
              <a:t>Сформулируйте следующие высказывания:  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b="1" i="1" smtClean="0">
                <a:cs typeface="Times New Roman" pitchFamily="18" charset="0"/>
              </a:rPr>
              <a:t> В;    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b="1" i="1" smtClean="0">
                <a:cs typeface="Times New Roman" pitchFamily="18" charset="0"/>
              </a:rPr>
              <a:t> В;    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b="1" i="1" smtClean="0">
                <a:cs typeface="Times New Roman" pitchFamily="18" charset="0"/>
              </a:rPr>
              <a:t> В;    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ru-RU" b="1" i="1" smtClean="0">
                <a:cs typeface="Times New Roman" pitchFamily="18" charset="0"/>
              </a:rPr>
              <a:t> В;   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b="1" i="1" smtClean="0">
                <a:cs typeface="Times New Roman" pitchFamily="18" charset="0"/>
              </a:rPr>
              <a:t> В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smtClean="0">
                <a:cs typeface="Times New Roman" pitchFamily="18" charset="0"/>
              </a:rPr>
              <a:t>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b="1" i="1" smtClean="0">
                <a:cs typeface="Times New Roman" pitchFamily="18" charset="0"/>
              </a:rPr>
              <a:t> А</a:t>
            </a:r>
          </a:p>
          <a:p>
            <a:r>
              <a:rPr lang="ru-RU" b="1" i="1" smtClean="0">
                <a:cs typeface="Times New Roman" pitchFamily="18" charset="0"/>
              </a:rPr>
              <a:t> </a:t>
            </a:r>
          </a:p>
          <a:p>
            <a:r>
              <a:rPr lang="ru-RU" b="1" i="1" smtClean="0">
                <a:cs typeface="Times New Roman" pitchFamily="18" charset="0"/>
              </a:rPr>
              <a:t>2) Определите значение истинности следующих высказываний:</a:t>
            </a:r>
          </a:p>
          <a:p>
            <a:r>
              <a:rPr lang="ru-RU" b="1" i="1" smtClean="0">
                <a:cs typeface="Times New Roman" pitchFamily="18" charset="0"/>
              </a:rPr>
              <a:t>а) Бульдог – собака и 8 – четное число.        б) Бульдог – собака или 8 – нечетное число.   в)  Если Волга впадает в Черное море, то белые медведи живут в Африке.  г)   Если платина – драгоценный металл, то все птицы летают.</a:t>
            </a:r>
          </a:p>
          <a:p>
            <a:r>
              <a:rPr lang="ru-RU" b="1" i="1" smtClean="0">
                <a:cs typeface="Times New Roman" pitchFamily="18" charset="0"/>
              </a:rPr>
              <a:t> </a:t>
            </a:r>
          </a:p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Тест на понимание</a:t>
            </a:r>
          </a:p>
          <a:p>
            <a:r>
              <a:rPr lang="ru-RU" b="1" i="1" smtClean="0">
                <a:cs typeface="Times New Roman" pitchFamily="18" charset="0"/>
              </a:rPr>
              <a:t>1)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ru-RU" b="1" i="1" smtClean="0">
                <a:cs typeface="Times New Roman" pitchFamily="18" charset="0"/>
              </a:rPr>
              <a:t>Пусть  А  представляет высказывание  « Теория Дарвина является научной»,</a:t>
            </a:r>
          </a:p>
          <a:p>
            <a:r>
              <a:rPr lang="ru-RU" b="1" i="1" smtClean="0">
                <a:cs typeface="Times New Roman" pitchFamily="18" charset="0"/>
              </a:rPr>
              <a:t>В – «Теория Дарвина может быть подтверждена опытными данными»,      С  - теория Дарвина может быть опровергнута опытными данными.</a:t>
            </a:r>
          </a:p>
          <a:p>
            <a:r>
              <a:rPr lang="ru-RU" b="1" i="1" smtClean="0">
                <a:cs typeface="Times New Roman" pitchFamily="18" charset="0"/>
              </a:rPr>
              <a:t>Сформулируйте высказывания, получающиеся из приведенных формул в результате подстановки вместо переменных А, В, С указанных конкретных высказываний:  а) 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smtClean="0">
                <a:cs typeface="Times New Roman" pitchFamily="18" charset="0"/>
              </a:rPr>
              <a:t> (В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b="1" i="1" smtClean="0">
                <a:cs typeface="Times New Roman" pitchFamily="18" charset="0"/>
              </a:rPr>
              <a:t> С);   б) 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smtClean="0">
                <a:cs typeface="Times New Roman" pitchFamily="18" charset="0"/>
              </a:rPr>
              <a:t> (В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smtClean="0">
                <a:cs typeface="Times New Roman" pitchFamily="18" charset="0"/>
              </a:rPr>
              <a:t>  С);   в)  (В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b="1" i="1" smtClean="0">
                <a:cs typeface="Times New Roman" pitchFamily="18" charset="0"/>
              </a:rPr>
              <a:t> С)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smtClean="0">
                <a:cs typeface="Times New Roman" pitchFamily="18" charset="0"/>
              </a:rPr>
              <a:t> А;  г)   (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b="1" i="1" smtClean="0">
                <a:cs typeface="Times New Roman" pitchFamily="18" charset="0"/>
              </a:rPr>
              <a:t> В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b="1" i="1" smtClean="0">
                <a:cs typeface="Times New Roman" pitchFamily="18" charset="0"/>
              </a:rPr>
              <a:t> С)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smtClean="0">
                <a:cs typeface="Times New Roman" pitchFamily="18" charset="0"/>
              </a:rPr>
              <a:t>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b="1" i="1" smtClean="0">
                <a:cs typeface="Times New Roman" pitchFamily="18" charset="0"/>
              </a:rPr>
              <a:t> А;  д)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b="1" i="1" smtClean="0">
                <a:cs typeface="Times New Roman" pitchFamily="18" charset="0"/>
              </a:rPr>
              <a:t> А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smtClean="0">
                <a:cs typeface="Times New Roman" pitchFamily="18" charset="0"/>
              </a:rPr>
              <a:t>  (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b="1" i="1" smtClean="0">
                <a:cs typeface="Times New Roman" pitchFamily="18" charset="0"/>
              </a:rPr>
              <a:t> В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b="1" i="1" smtClean="0">
                <a:cs typeface="Times New Roman" pitchFamily="18" charset="0"/>
              </a:rPr>
              <a:t>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ru-RU" b="1" i="1" smtClean="0">
                <a:cs typeface="Times New Roman" pitchFamily="18" charset="0"/>
              </a:rPr>
              <a:t>  С) </a:t>
            </a:r>
          </a:p>
          <a:p>
            <a:r>
              <a:rPr lang="ru-RU" b="1" i="1" smtClean="0">
                <a:cs typeface="Times New Roman" pitchFamily="18" charset="0"/>
              </a:rPr>
              <a:t> </a:t>
            </a:r>
          </a:p>
          <a:p>
            <a:r>
              <a:rPr lang="ru-RU" b="1" i="1" smtClean="0">
                <a:cs typeface="Times New Roman" pitchFamily="18" charset="0"/>
              </a:rPr>
              <a:t>2)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ru-RU" b="1" i="1" smtClean="0">
                <a:cs typeface="Times New Roman" pitchFamily="18" charset="0"/>
              </a:rPr>
              <a:t>Определите значения истинности высказываний А, В, С, </a:t>
            </a:r>
            <a:r>
              <a:rPr lang="en-US" b="1" i="1" smtClean="0">
                <a:cs typeface="Times New Roman" pitchFamily="18" charset="0"/>
              </a:rPr>
              <a:t>D</a:t>
            </a:r>
            <a:r>
              <a:rPr lang="ru-RU" b="1" i="1" smtClean="0">
                <a:cs typeface="Times New Roman" pitchFamily="18" charset="0"/>
              </a:rPr>
              <a:t> если    </a:t>
            </a:r>
          </a:p>
          <a:p>
            <a:r>
              <a:rPr lang="ru-RU" b="1" i="1" smtClean="0">
                <a:cs typeface="Times New Roman" pitchFamily="18" charset="0"/>
              </a:rPr>
              <a:t> 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b="1" i="1" smtClean="0">
                <a:cs typeface="Times New Roman" pitchFamily="18" charset="0"/>
              </a:rPr>
              <a:t> (Марс – планета) – истинное высказывание;                              В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ru-RU" b="1" i="1" smtClean="0">
                <a:cs typeface="Times New Roman" pitchFamily="18" charset="0"/>
              </a:rPr>
              <a:t> (Марс – планета) – ложное высказывание; </a:t>
            </a:r>
          </a:p>
          <a:p>
            <a:r>
              <a:rPr lang="ru-RU" b="1" i="1" smtClean="0">
                <a:cs typeface="Times New Roman" pitchFamily="18" charset="0"/>
              </a:rPr>
              <a:t>С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b="1" i="1" smtClean="0">
                <a:cs typeface="Times New Roman" pitchFamily="18" charset="0"/>
              </a:rPr>
              <a:t> ( Солнце – спутник Земли) – истинное высказывание;                        </a:t>
            </a:r>
            <a:r>
              <a:rPr lang="en-US" b="1" i="1" smtClean="0">
                <a:cs typeface="Times New Roman" pitchFamily="18" charset="0"/>
              </a:rPr>
              <a:t>D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b="1" i="1" smtClean="0">
                <a:cs typeface="Times New Roman" pitchFamily="18" charset="0"/>
              </a:rPr>
              <a:t> ( Солнце – спутник Земли) – ложное высказывание</a:t>
            </a:r>
          </a:p>
          <a:p>
            <a:r>
              <a:rPr lang="ru-RU" b="1" i="1" smtClean="0">
                <a:cs typeface="Times New Roman" pitchFamily="18" charset="0"/>
              </a:rPr>
              <a:t/>
            </a:r>
            <a:br>
              <a:rPr lang="ru-RU" b="1" i="1" smtClean="0">
                <a:cs typeface="Times New Roman" pitchFamily="18" charset="0"/>
              </a:rPr>
            </a:br>
            <a:endParaRPr lang="ru-RU" b="1" i="1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9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9CA736-4384-4439-8400-329E8A1E4842}" type="slidenum">
              <a:rPr kumimoji="0" lang="ru-RU" sz="1200" smtClean="0"/>
              <a:pPr/>
              <a:t>12</a:t>
            </a:fld>
            <a:endParaRPr kumimoji="0" lang="ru-RU" sz="1200" smtClean="0"/>
          </a:p>
        </p:txBody>
      </p:sp>
    </p:spTree>
    <p:extLst>
      <p:ext uri="{BB962C8B-B14F-4D97-AF65-F5344CB8AC3E}">
        <p14:creationId xmlns:p14="http://schemas.microsoft.com/office/powerpoint/2010/main" val="560577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075C3C-51A1-4138-8022-5614A8CED9D8}" type="slidenum">
              <a:rPr kumimoji="0" lang="ru-RU" sz="1200" smtClean="0"/>
              <a:pPr/>
              <a:t>13</a:t>
            </a:fld>
            <a:endParaRPr kumimoji="0" lang="ru-RU" sz="1200" smtClean="0"/>
          </a:p>
        </p:txBody>
      </p:sp>
    </p:spTree>
    <p:extLst>
      <p:ext uri="{BB962C8B-B14F-4D97-AF65-F5344CB8AC3E}">
        <p14:creationId xmlns:p14="http://schemas.microsoft.com/office/powerpoint/2010/main" val="221539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E11AE8-9C6B-468A-A179-0D75814BC27C}" type="slidenum">
              <a:rPr kumimoji="0" lang="ru-RU" sz="1200" smtClean="0"/>
              <a:pPr/>
              <a:t>2</a:t>
            </a:fld>
            <a:endParaRPr kumimoji="0" lang="ru-RU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5881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3724A6-4112-4C29-B08E-598076A69EBD}" type="slidenum">
              <a:rPr kumimoji="0" lang="ru-RU" sz="1200" smtClean="0"/>
              <a:pPr/>
              <a:t>3</a:t>
            </a:fld>
            <a:endParaRPr kumimoji="0" lang="ru-RU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7002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C06D98-4152-4D29-A9B8-145065AB45E7}" type="slidenum">
              <a:rPr kumimoji="0" lang="ru-RU" sz="1200" smtClean="0"/>
              <a:pPr/>
              <a:t>4</a:t>
            </a:fld>
            <a:endParaRPr kumimoji="0" lang="ru-RU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550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9CFD75-1BED-44FF-964A-270B4D844287}" type="slidenum">
              <a:rPr kumimoji="0" lang="ru-RU" sz="1200" smtClean="0"/>
              <a:pPr/>
              <a:t>5</a:t>
            </a:fld>
            <a:endParaRPr kumimoji="0" lang="ru-RU" sz="1200" smtClean="0"/>
          </a:p>
        </p:txBody>
      </p:sp>
    </p:spTree>
    <p:extLst>
      <p:ext uri="{BB962C8B-B14F-4D97-AF65-F5344CB8AC3E}">
        <p14:creationId xmlns:p14="http://schemas.microsoft.com/office/powerpoint/2010/main" val="131358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80DD53-D5C3-4970-B847-A74A03B51684}" type="slidenum">
              <a:rPr kumimoji="0" lang="ru-RU" sz="1200" smtClean="0"/>
              <a:pPr/>
              <a:t>6</a:t>
            </a:fld>
            <a:endParaRPr kumimoji="0" lang="ru-RU" sz="1200" smtClean="0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5649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360559-5842-4EED-9BD9-3C7F25EDC341}" type="slidenum">
              <a:rPr kumimoji="0" lang="ru-RU" sz="1200" smtClean="0"/>
              <a:pPr/>
              <a:t>7</a:t>
            </a:fld>
            <a:endParaRPr kumimoji="0" lang="ru-RU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719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019B1A-70DC-45E0-9FB5-4F6B07FD88DB}" type="slidenum">
              <a:rPr kumimoji="0" lang="ru-RU" sz="1200" smtClean="0"/>
              <a:pPr/>
              <a:t>8</a:t>
            </a:fld>
            <a:endParaRPr kumimoji="0" lang="ru-RU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45378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65BEC2-08BB-4746-BEB6-73BE9225563B}" type="slidenum">
              <a:rPr kumimoji="0" lang="ru-RU" sz="1200" smtClean="0"/>
              <a:pPr/>
              <a:t>9</a:t>
            </a:fld>
            <a:endParaRPr kumimoji="0" lang="ru-RU" sz="1200" smtClean="0"/>
          </a:p>
        </p:txBody>
      </p:sp>
    </p:spTree>
    <p:extLst>
      <p:ext uri="{BB962C8B-B14F-4D97-AF65-F5344CB8AC3E}">
        <p14:creationId xmlns:p14="http://schemas.microsoft.com/office/powerpoint/2010/main" val="8648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fld id="{06719C2A-C9F7-4F00-A41E-095C7646A884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Гаврюкова Г.А. школа № 68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E9E8-A253-446D-9301-9A22A072C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5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A2E1-F71E-4CC4-9955-185BA688D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3598-DC09-4017-BC64-CCF3D146C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BB60-EBFE-45CF-94E9-4CBA09C2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1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04DA-4BDC-4CF6-AEFE-603EED8E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9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A910-F228-4DE9-AD03-66EF785D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69F7-BCD4-417A-BF8D-8EFD1A2DA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F7E7-F22B-4ACE-86A4-31A55FB76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7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CE60-FE3D-4793-A400-84793C8B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0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1E6C-B86F-463C-97D9-12B648B9C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9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FEA-A61B-493C-9959-02E560A26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3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EDD8-13DD-4E00-AC0E-E2753369B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2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E711-4158-4387-9C78-B7E9700C9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DDBDB5D4-ABFC-4F26-B453-BDD865307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U'KEY\&#1089;&#1083;&#1091;&#1096;&#1072;&#1090;&#1100;\dave_stewart_i_candy_dulfer_-_lily_was_her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My_Wor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2C5A6-6B42-4A73-9455-0C295C5C7E48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Здоровый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образ жизни.</a:t>
            </a:r>
          </a:p>
        </p:txBody>
      </p:sp>
      <p:pic>
        <p:nvPicPr>
          <p:cNvPr id="7" name="dave_stewart_i_candy_dulfer_-_lily_was_he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291" name="Рисунок 9" descr="вел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36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Факторы, влияющие на здоровье.</a:t>
            </a:r>
            <a:endParaRPr kumimoji="0" lang="ru-RU" sz="3600" b="1" kern="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0" y="500063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5200" b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Активный отдых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rgbClr val="FF00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спор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smtClean="0">
                <a:latin typeface="Times New Roman" pitchFamily="18" charset="0"/>
              </a:rPr>
              <a:t>     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36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Факторы, влияющие на здоровье.</a:t>
            </a:r>
            <a:endParaRPr kumimoji="0" lang="ru-RU" sz="3600" b="1" kern="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500563" y="1571625"/>
            <a:ext cx="46434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5200" b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Занятие спортом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b="1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rgbClr val="FF00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2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5" descr="дет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Факторы, влияющие на здоровье.</a:t>
            </a:r>
            <a:endParaRPr kumimoji="0" lang="ru-RU" sz="3600" b="1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33727">
            <a:off x="5268913" y="3643313"/>
            <a:ext cx="38750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4000" b="1" kern="0" dirty="0">
                <a:solidFill>
                  <a:srgbClr val="FF66CC"/>
                </a:solidFill>
              </a:rPr>
              <a:t>Эмоциональное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6149975"/>
            <a:ext cx="45608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4000" b="1" kern="0" dirty="0">
                <a:solidFill>
                  <a:schemeClr val="bg1">
                    <a:lumMod val="50000"/>
                  </a:schemeClr>
                </a:solidFill>
              </a:rPr>
              <a:t>Интеллектуальное</a:t>
            </a:r>
          </a:p>
        </p:txBody>
      </p:sp>
      <p:sp>
        <p:nvSpPr>
          <p:cNvPr id="14" name="Прямоугольник 13"/>
          <p:cNvSpPr/>
          <p:nvPr/>
        </p:nvSpPr>
        <p:spPr>
          <a:xfrm rot="20148842">
            <a:off x="5357813" y="4714875"/>
            <a:ext cx="3500437" cy="1150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4000" b="1" kern="0" dirty="0">
                <a:solidFill>
                  <a:srgbClr val="92D050"/>
                </a:solidFill>
              </a:rPr>
              <a:t>Духовное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201669">
            <a:off x="5078413" y="5387975"/>
            <a:ext cx="4000500" cy="1150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kumimoji="0" lang="ru-RU" sz="4000" b="1" kern="0" dirty="0">
                <a:solidFill>
                  <a:schemeClr val="tx2"/>
                </a:solidFill>
              </a:rPr>
              <a:t>самочувствие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My_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  <a:latin typeface="Arial Cyr"/>
              </a:rPr>
              <a:t>Выбирай ЗДОРОВЫЙ образ жизни, потому что ….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2000240"/>
            <a:ext cx="71434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0" lang="ru-RU" sz="4000" b="1" kern="0" dirty="0">
                <a:solidFill>
                  <a:schemeClr val="tx2">
                    <a:lumMod val="25000"/>
                  </a:schemeClr>
                </a:solidFill>
                <a:ea typeface="+mj-ea"/>
                <a:cs typeface="+mj-cs"/>
              </a:rPr>
              <a:t>Все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857224" y="1571612"/>
            <a:ext cx="71434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0" lang="ru-RU" sz="3400" b="1" kern="0" dirty="0">
                <a:solidFill>
                  <a:schemeClr val="tx2">
                    <a:lumMod val="25000"/>
                  </a:schemeClr>
                </a:solidFill>
                <a:ea typeface="+mj-ea"/>
                <a:cs typeface="+mj-cs"/>
              </a:rPr>
              <a:t>остальное</a:t>
            </a: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1571625" y="5913438"/>
            <a:ext cx="70723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lnSpc>
                <a:spcPct val="80000"/>
              </a:lnSpc>
              <a:defRPr/>
            </a:pPr>
            <a:r>
              <a:rPr kumimoji="0" lang="ru-RU" sz="3600" b="1" kern="0" dirty="0">
                <a:solidFill>
                  <a:schemeClr val="tx2">
                    <a:lumMod val="25000"/>
                  </a:schemeClr>
                </a:solidFill>
                <a:latin typeface="Arial Cyr"/>
                <a:ea typeface="+mj-ea"/>
                <a:cs typeface="+mj-cs"/>
              </a:rPr>
              <a:t> -  это существование.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1428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sz="4400" smtClean="0"/>
              <a:t>Как определяет здоровье Всемирная Организация Здравоохранения</a:t>
            </a:r>
            <a:r>
              <a:rPr lang="ru-RU" sz="44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ru-RU" sz="44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7188" y="2286000"/>
            <a:ext cx="8458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3500" i="1" smtClean="0"/>
              <a:t>«Здоровье - состояние полного физического, духовного (психического) и социального благополучия, а не только отсутствие болезней и физических дефектов». </a:t>
            </a:r>
          </a:p>
          <a:p>
            <a:pPr eaLnBrk="1" hangingPunct="1">
              <a:buFont typeface="Wingdings" pitchFamily="2" charset="2"/>
              <a:buNone/>
            </a:pPr>
            <a:endParaRPr lang="ru-RU" sz="3500" i="1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круж сред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2100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7334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Факторы, влияющие на здоровье.</a:t>
            </a:r>
            <a:endParaRPr lang="ru-RU" sz="3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14813" y="1357313"/>
            <a:ext cx="4929187" cy="4786312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i="1" smtClean="0"/>
              <a:t>окружающая среда: безопасная и благоприятная для обитания, знания о влиянии окружающих предметов на здоровье</a:t>
            </a:r>
            <a:endParaRPr lang="ru-RU" sz="4000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571500"/>
            <a:ext cx="9144000" cy="690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smtClean="0">
                <a:solidFill>
                  <a:srgbClr val="FF0000"/>
                </a:solidFill>
              </a:rPr>
              <a:t>отказ от вредных привычек:</a:t>
            </a:r>
            <a:r>
              <a:rPr lang="ru-RU" sz="5400" smtClean="0"/>
              <a:t> </a:t>
            </a:r>
            <a:endParaRPr lang="ru-RU" sz="5400" smtClean="0">
              <a:latin typeface="Times New Roman" pitchFamily="18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7334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Факторы, влияющие на здоровье.</a:t>
            </a:r>
            <a:endParaRPr lang="ru-RU" sz="3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7286644" y="1500174"/>
            <a:ext cx="18573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4000" b="1" kern="0" dirty="0">
                <a:solidFill>
                  <a:srgbClr val="FF0000"/>
                </a:solidFill>
                <a:ea typeface="+mj-ea"/>
                <a:cs typeface="+mj-cs"/>
              </a:rPr>
              <a:t>курение</a:t>
            </a:r>
          </a:p>
        </p:txBody>
      </p:sp>
      <p:pic>
        <p:nvPicPr>
          <p:cNvPr id="19" name="Рисунок 18" descr="сига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7215188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 descr="наркоти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7334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Факторы, влияющие на здоровье.</a:t>
            </a:r>
            <a:endParaRPr lang="ru-RU" sz="3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0" y="571500"/>
            <a:ext cx="914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5400" kern="0" dirty="0">
                <a:solidFill>
                  <a:srgbClr val="FF0000"/>
                </a:solidFill>
                <a:latin typeface="+mn-lt"/>
              </a:rPr>
              <a:t>отказ от вредных привычек: </a:t>
            </a:r>
            <a:endParaRPr kumimoji="0" lang="ru-RU" sz="5400" kern="0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500563" y="1714500"/>
            <a:ext cx="46434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kumimoji="0" lang="ru-RU" sz="5400" b="1" kern="0" dirty="0">
                <a:solidFill>
                  <a:srgbClr val="FF0000"/>
                </a:solidFill>
                <a:ea typeface="+mj-ea"/>
                <a:cs typeface="+mj-cs"/>
              </a:rPr>
              <a:t>Наркотики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4" descr="алко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0" y="571500"/>
            <a:ext cx="914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5400" kern="0" dirty="0">
                <a:solidFill>
                  <a:srgbClr val="FF0000"/>
                </a:solidFill>
                <a:latin typeface="+mn-lt"/>
              </a:rPr>
              <a:t>отказ от вредных привычек: </a:t>
            </a:r>
            <a:endParaRPr kumimoji="0" lang="ru-RU" sz="5400" kern="0" dirty="0">
              <a:solidFill>
                <a:srgbClr val="FF0000"/>
              </a:solidFill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4500563" y="1714500"/>
            <a:ext cx="46434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5400" b="1" kern="0" dirty="0">
                <a:solidFill>
                  <a:srgbClr val="FF0000"/>
                </a:solidFill>
                <a:ea typeface="+mj-ea"/>
                <a:cs typeface="+mj-cs"/>
              </a:rPr>
              <a:t>Алкоголь</a:t>
            </a:r>
          </a:p>
          <a:p>
            <a:pPr algn="r">
              <a:defRPr/>
            </a:pPr>
            <a:endParaRPr kumimoji="0" lang="ru-RU" sz="5400" b="1" kern="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733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Факторы, влияющие на здоровье.</a:t>
            </a:r>
            <a:endParaRPr lang="ru-RU" sz="36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36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Факторы, влияющие на здоровье.</a:t>
            </a:r>
            <a:endParaRPr kumimoji="0" lang="ru-RU" sz="3600" b="1" kern="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ездор ед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42938"/>
            <a:ext cx="42148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" name="Рисунок 9" descr="здор ед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5643563"/>
            <a:ext cx="91440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5400" kern="0" dirty="0">
                <a:latin typeface="+mn-lt"/>
              </a:rPr>
              <a:t>питание</a:t>
            </a:r>
            <a:endParaRPr kumimoji="0" lang="ru-RU" sz="5400" kern="0" dirty="0">
              <a:solidFill>
                <a:srgbClr val="FF00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400" kern="0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3600" b="1" kern="0" dirty="0">
                <a:latin typeface="+mj-lt"/>
                <a:ea typeface="+mj-ea"/>
                <a:cs typeface="+mj-cs"/>
              </a:rPr>
              <a:t>Факторы, влияющие на здоровье.</a:t>
            </a:r>
            <a:endParaRPr kumimoji="0" lang="ru-RU" sz="3600" b="1" kern="0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xit" presetSubtype="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 descr="чистая вод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  <a:p>
            <a:pPr>
              <a:defRPr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36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Факторы, влияющие на здоровье.</a:t>
            </a:r>
            <a:endParaRPr kumimoji="0" lang="ru-RU" sz="3600" b="1" kern="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0" y="928688"/>
            <a:ext cx="3357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6000" kern="0" dirty="0">
                <a:solidFill>
                  <a:schemeClr val="tx2"/>
                </a:solidFill>
                <a:latin typeface="+mn-lt"/>
              </a:rPr>
              <a:t>Чистая вода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400" kern="0" dirty="0">
              <a:solidFill>
                <a:srgbClr val="FF00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4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BC4E0-9C5F-4CA8-9DD0-B2177D9C0A1B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1267" name="Рисунок 8" descr="со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defRPr/>
            </a:pPr>
            <a:r>
              <a:rPr kumimoji="0" lang="ru-RU" sz="36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Факторы, влияющие на здоровье.</a:t>
            </a:r>
            <a:endParaRPr kumimoji="0" lang="ru-RU" sz="3600" b="1" kern="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464343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ru-RU" sz="6000" kern="0" dirty="0">
                <a:solidFill>
                  <a:schemeClr val="bg1"/>
                </a:solidFill>
                <a:latin typeface="+mn-lt"/>
              </a:rPr>
              <a:t>Здоровый сон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6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400" kern="0" dirty="0">
              <a:solidFill>
                <a:srgbClr val="FF00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kumimoji="0" lang="ru-RU" sz="54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file_20091228004948">
  <a:themeElements>
    <a:clrScheme name="">
      <a:dk1>
        <a:srgbClr val="800000"/>
      </a:dk1>
      <a:lt1>
        <a:srgbClr val="FFFF00"/>
      </a:lt1>
      <a:dk2>
        <a:srgbClr val="003366"/>
      </a:dk2>
      <a:lt2>
        <a:srgbClr val="FFFFCC"/>
      </a:lt2>
      <a:accent1>
        <a:srgbClr val="777777"/>
      </a:accent1>
      <a:accent2>
        <a:srgbClr val="3399FF"/>
      </a:accent2>
      <a:accent3>
        <a:srgbClr val="AAADB8"/>
      </a:accent3>
      <a:accent4>
        <a:srgbClr val="DADA00"/>
      </a:accent4>
      <a:accent5>
        <a:srgbClr val="BDBDBD"/>
      </a:accent5>
      <a:accent6>
        <a:srgbClr val="2D8AE7"/>
      </a:accent6>
      <a:hlink>
        <a:srgbClr val="00FF00"/>
      </a:hlink>
      <a:folHlink>
        <a:srgbClr val="660066"/>
      </a:folHlink>
    </a:clrScheme>
    <a:fontScheme name="Общий доклад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щий доклад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file_20091228004948</Template>
  <TotalTime>1</TotalTime>
  <Words>246</Words>
  <Application>Microsoft Office PowerPoint</Application>
  <PresentationFormat>Экран (4:3)</PresentationFormat>
  <Paragraphs>98</Paragraphs>
  <Slides>13</Slides>
  <Notes>13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Cyr</vt:lpstr>
      <vt:lpstr>Arial Narrow</vt:lpstr>
      <vt:lpstr>Symbol</vt:lpstr>
      <vt:lpstr>Times New Roman</vt:lpstr>
      <vt:lpstr>Wingdings</vt:lpstr>
      <vt:lpstr>file_20091228004948</vt:lpstr>
      <vt:lpstr>  Здоровый образ жизни.</vt:lpstr>
      <vt:lpstr>Как определяет здоровье Всемирная Организация Здравоохранения </vt:lpstr>
      <vt:lpstr>Факторы, влияющие на здоровье.</vt:lpstr>
      <vt:lpstr>Факторы, влияющие на здоровье.</vt:lpstr>
      <vt:lpstr>Факторы, влияющие на здоровье.</vt:lpstr>
      <vt:lpstr>Факторы, влияющие на здоровье.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Выбирай ЗДОРОВЫЙ образ жизни, потому что ….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Наталья Батицкая</dc:creator>
  <cp:lastModifiedBy>Vlad Batitsky</cp:lastModifiedBy>
  <cp:revision>4</cp:revision>
  <cp:lastPrinted>1601-01-01T00:00:00Z</cp:lastPrinted>
  <dcterms:created xsi:type="dcterms:W3CDTF">2012-04-03T18:17:03Z</dcterms:created>
  <dcterms:modified xsi:type="dcterms:W3CDTF">2014-05-09T14:30:58Z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