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2" r:id="rId5"/>
    <p:sldId id="280" r:id="rId6"/>
    <p:sldId id="263" r:id="rId7"/>
    <p:sldId id="261" r:id="rId8"/>
    <p:sldId id="264" r:id="rId9"/>
    <p:sldId id="265" r:id="rId10"/>
    <p:sldId id="266" r:id="rId11"/>
    <p:sldId id="267" r:id="rId12"/>
    <p:sldId id="268" r:id="rId13"/>
    <p:sldId id="281" r:id="rId14"/>
    <p:sldId id="27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123" autoAdjust="0"/>
    <p:restoredTop sz="94660"/>
  </p:normalViewPr>
  <p:slideViewPr>
    <p:cSldViewPr>
      <p:cViewPr varScale="1">
        <p:scale>
          <a:sx n="86" d="100"/>
          <a:sy n="86" d="100"/>
        </p:scale>
        <p:origin x="-14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NxP9VYggpg&amp;feature=emb_logo" TargetMode="External"/><Relationship Id="rId2" Type="http://schemas.openxmlformats.org/officeDocument/2006/relationships/hyperlink" Target="https://vk.com/public164259236?z=video-168595931_456239219%2Fa73202b1722da17043%2Fpl_wall_-164259236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2214578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bg1"/>
                </a:solidFill>
                <a:latin typeface="Gabriola" pitchFamily="82" charset="0"/>
              </a:rPr>
              <a:t>05-26 </a:t>
            </a:r>
            <a:r>
              <a:rPr lang="ru-RU" i="1" dirty="0" smtClean="0">
                <a:solidFill>
                  <a:schemeClr val="bg1"/>
                </a:solidFill>
                <a:latin typeface="Gabriola" pitchFamily="82" charset="0"/>
              </a:rPr>
              <a:t>декабря 2022г</a:t>
            </a:r>
            <a:r>
              <a:rPr lang="ru-RU" i="1" dirty="0" smtClean="0">
                <a:solidFill>
                  <a:schemeClr val="bg1"/>
                </a:solidFill>
                <a:latin typeface="Gabriola" pitchFamily="82" charset="0"/>
              </a:rPr>
              <a:t/>
            </a:r>
            <a:br>
              <a:rPr lang="ru-RU" i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i="1" dirty="0" smtClean="0">
                <a:solidFill>
                  <a:schemeClr val="bg1"/>
                </a:solidFill>
                <a:latin typeface="Gabriola" pitchFamily="82" charset="0"/>
              </a:rPr>
              <a:t>С</a:t>
            </a:r>
            <a:r>
              <a:rPr lang="ru-RU" i="1" dirty="0" smtClean="0">
                <a:solidFill>
                  <a:schemeClr val="bg1"/>
                </a:solidFill>
                <a:latin typeface="Gabriola" pitchFamily="82" charset="0"/>
              </a:rPr>
              <a:t>оциальная  практика</a:t>
            </a:r>
            <a:r>
              <a:rPr lang="ru-RU" i="1" dirty="0" smtClean="0">
                <a:solidFill>
                  <a:schemeClr val="bg1"/>
                </a:solidFill>
                <a:latin typeface="Gabriola" pitchFamily="82" charset="0"/>
              </a:rPr>
              <a:t/>
            </a:r>
            <a:br>
              <a:rPr lang="ru-RU" i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i="1" dirty="0" smtClean="0">
                <a:solidFill>
                  <a:schemeClr val="bg1"/>
                </a:solidFill>
                <a:latin typeface="Gabriola" pitchFamily="82" charset="0"/>
              </a:rPr>
              <a:t>Тема: </a:t>
            </a:r>
            <a:r>
              <a:rPr lang="ru-RU" i="1" dirty="0" smtClean="0">
                <a:solidFill>
                  <a:schemeClr val="bg1"/>
                </a:solidFill>
                <a:latin typeface="Gabriola" pitchFamily="82" charset="0"/>
              </a:rPr>
              <a:t>Их имена должен знать каждый. </a:t>
            </a:r>
            <a:r>
              <a:rPr lang="ru-RU" i="1" dirty="0" smtClean="0">
                <a:solidFill>
                  <a:schemeClr val="bg1"/>
                </a:solidFill>
                <a:latin typeface="Gabriola" pitchFamily="82" charset="0"/>
              </a:rPr>
              <a:t/>
            </a:r>
            <a:br>
              <a:rPr lang="ru-RU" i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i="1" dirty="0" smtClean="0">
                <a:solidFill>
                  <a:schemeClr val="bg1"/>
                </a:solidFill>
                <a:latin typeface="Gabriola" pitchFamily="82" charset="0"/>
              </a:rPr>
              <a:t>Великие </a:t>
            </a:r>
            <a:r>
              <a:rPr lang="ru-RU" i="1" dirty="0" smtClean="0">
                <a:solidFill>
                  <a:schemeClr val="bg1"/>
                </a:solidFill>
                <a:latin typeface="Gabriola" pitchFamily="82" charset="0"/>
              </a:rPr>
              <a:t>люди нашего города.</a:t>
            </a:r>
            <a:endParaRPr lang="ru-RU" i="1" dirty="0">
              <a:solidFill>
                <a:schemeClr val="bg1"/>
              </a:solidFill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2786058"/>
            <a:ext cx="8115328" cy="3340105"/>
          </a:xfrm>
        </p:spPr>
        <p:txBody>
          <a:bodyPr>
            <a:normAutofit fontScale="55000" lnSpcReduction="20000"/>
          </a:bodyPr>
          <a:lstStyle/>
          <a:p>
            <a:pPr algn="r">
              <a:buNone/>
            </a:pPr>
            <a:endParaRPr lang="ru-RU" i="1" dirty="0" smtClean="0">
              <a:solidFill>
                <a:schemeClr val="bg1"/>
              </a:solidFill>
              <a:latin typeface="Gabriola" pitchFamily="82" charset="0"/>
            </a:endParaRPr>
          </a:p>
          <a:p>
            <a:pPr algn="r">
              <a:buNone/>
            </a:pPr>
            <a:endParaRPr lang="ru-RU" i="1" dirty="0" smtClean="0">
              <a:solidFill>
                <a:schemeClr val="bg1"/>
              </a:solidFill>
              <a:latin typeface="Gabriola" pitchFamily="82" charset="0"/>
            </a:endParaRPr>
          </a:p>
          <a:p>
            <a:pPr algn="r">
              <a:buNone/>
            </a:pPr>
            <a:endParaRPr lang="ru-RU" i="1" dirty="0" smtClean="0">
              <a:solidFill>
                <a:schemeClr val="bg1"/>
              </a:solidFill>
              <a:latin typeface="Gabriola" pitchFamily="82" charset="0"/>
            </a:endParaRPr>
          </a:p>
          <a:p>
            <a:pPr algn="r">
              <a:buNone/>
            </a:pPr>
            <a:endParaRPr lang="ru-RU" i="1" dirty="0" smtClean="0">
              <a:solidFill>
                <a:schemeClr val="bg1"/>
              </a:solidFill>
              <a:latin typeface="Gabriola" pitchFamily="82" charset="0"/>
            </a:endParaRPr>
          </a:p>
          <a:p>
            <a:pPr algn="r">
              <a:buNone/>
            </a:pPr>
            <a:endParaRPr lang="ru-RU" i="1" dirty="0" smtClean="0">
              <a:solidFill>
                <a:schemeClr val="bg1"/>
              </a:solidFill>
              <a:latin typeface="Gabriola" pitchFamily="82" charset="0"/>
            </a:endParaRPr>
          </a:p>
          <a:p>
            <a:pPr algn="r">
              <a:buNone/>
            </a:pPr>
            <a:endParaRPr lang="ru-RU" i="1" dirty="0" smtClean="0">
              <a:solidFill>
                <a:schemeClr val="bg1"/>
              </a:solidFill>
              <a:latin typeface="Gabriola" pitchFamily="82" charset="0"/>
            </a:endParaRPr>
          </a:p>
          <a:p>
            <a:pPr algn="r">
              <a:buNone/>
            </a:pPr>
            <a:endParaRPr lang="ru-RU" i="1" dirty="0" smtClean="0">
              <a:solidFill>
                <a:schemeClr val="bg1"/>
              </a:solidFill>
              <a:latin typeface="Gabriola" pitchFamily="82" charset="0"/>
            </a:endParaRPr>
          </a:p>
          <a:p>
            <a:pPr algn="r">
              <a:buNone/>
            </a:pPr>
            <a:endParaRPr lang="ru-RU" i="1" dirty="0" smtClean="0">
              <a:solidFill>
                <a:schemeClr val="bg1"/>
              </a:solidFill>
              <a:latin typeface="Gabriola" pitchFamily="82" charset="0"/>
            </a:endParaRPr>
          </a:p>
          <a:p>
            <a:pPr algn="r">
              <a:buNone/>
            </a:pPr>
            <a:endParaRPr lang="ru-RU" i="1" dirty="0" smtClean="0">
              <a:solidFill>
                <a:schemeClr val="bg1"/>
              </a:solidFill>
              <a:latin typeface="Gabriola" pitchFamily="82" charset="0"/>
            </a:endParaRPr>
          </a:p>
          <a:p>
            <a:pPr algn="r">
              <a:buNone/>
            </a:pPr>
            <a:endParaRPr lang="ru-RU" i="1" dirty="0" smtClean="0">
              <a:solidFill>
                <a:schemeClr val="bg1"/>
              </a:solidFill>
              <a:latin typeface="Gabriola" pitchFamily="82" charset="0"/>
            </a:endParaRPr>
          </a:p>
          <a:p>
            <a:pPr algn="r">
              <a:buNone/>
            </a:pPr>
            <a:r>
              <a:rPr lang="ru-RU" b="1" i="1" dirty="0" smtClean="0">
                <a:solidFill>
                  <a:schemeClr val="bg1"/>
                </a:solidFill>
                <a:latin typeface="Gabriola" pitchFamily="82" charset="0"/>
              </a:rPr>
              <a:t>Учитель: </a:t>
            </a:r>
            <a:r>
              <a:rPr lang="ru-RU" b="1" i="1" dirty="0" smtClean="0">
                <a:solidFill>
                  <a:schemeClr val="bg1"/>
                </a:solidFill>
                <a:latin typeface="Gabriola" pitchFamily="82" charset="0"/>
              </a:rPr>
              <a:t>Буглова И.В.</a:t>
            </a:r>
          </a:p>
          <a:p>
            <a:pPr algn="r">
              <a:buNone/>
            </a:pPr>
            <a:r>
              <a:rPr lang="ru-RU" b="1" i="1" dirty="0" err="1" smtClean="0">
                <a:solidFill>
                  <a:schemeClr val="bg1"/>
                </a:solidFill>
                <a:latin typeface="Gabriola" pitchFamily="82" charset="0"/>
              </a:rPr>
              <a:t>Блинцова</a:t>
            </a:r>
            <a:r>
              <a:rPr lang="ru-RU" b="1" i="1" dirty="0" smtClean="0">
                <a:solidFill>
                  <a:schemeClr val="bg1"/>
                </a:solidFill>
                <a:latin typeface="Gabriola" pitchFamily="82" charset="0"/>
              </a:rPr>
              <a:t> М.А</a:t>
            </a:r>
            <a:endParaRPr lang="ru-RU" b="1" i="1" dirty="0">
              <a:solidFill>
                <a:schemeClr val="bg1"/>
              </a:solidFill>
              <a:latin typeface="Gabriola" pitchFamily="82" charset="0"/>
            </a:endParaRPr>
          </a:p>
        </p:txBody>
      </p:sp>
      <p:pic>
        <p:nvPicPr>
          <p:cNvPr id="6" name="Рисунок 5" descr="2022-12-26_14-09-25.png"/>
          <p:cNvPicPr>
            <a:picLocks noChangeAspect="1"/>
          </p:cNvPicPr>
          <p:nvPr/>
        </p:nvPicPr>
        <p:blipFill>
          <a:blip r:embed="rId2"/>
          <a:srcRect l="19853" t="14706" r="13970" b="14705"/>
          <a:stretch>
            <a:fillRect/>
          </a:stretch>
        </p:blipFill>
        <p:spPr>
          <a:xfrm>
            <a:off x="2285984" y="3000372"/>
            <a:ext cx="4714908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  <a:latin typeface="Gabriola" pitchFamily="82" charset="0"/>
              </a:rPr>
              <a:t>Практика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4000" dirty="0" smtClean="0"/>
              <a:t>ССЫЛКИ ПО РЕЗУЛЬТАТАМ ПРАКТИКИ</a:t>
            </a:r>
          </a:p>
          <a:p>
            <a:r>
              <a:rPr lang="ru-RU" sz="4000" u="sng" dirty="0" smtClean="0">
                <a:hlinkClick r:id="rId2"/>
              </a:rPr>
              <a:t>https://vk.com/public164259236?z=video-168595931_456239219%2Fa73202b1722da17043%2Fpl_wall_-164259236</a:t>
            </a:r>
            <a:endParaRPr lang="ru-RU" sz="4000" dirty="0" smtClean="0"/>
          </a:p>
          <a:p>
            <a:r>
              <a:rPr lang="ru-RU" sz="4000" u="sng" dirty="0" smtClean="0">
                <a:hlinkClick r:id="rId3"/>
              </a:rPr>
              <a:t>https://www.youtube.com/watch?v=DNxP9VYggpg&amp;feature=emb_logo</a:t>
            </a:r>
            <a:r>
              <a:rPr lang="ru-RU" sz="4000" dirty="0" smtClean="0"/>
              <a:t> </a:t>
            </a:r>
          </a:p>
          <a:p>
            <a:pPr>
              <a:buNone/>
            </a:pPr>
            <a:endParaRPr lang="ru-RU" sz="4000" i="1" dirty="0" smtClean="0">
              <a:solidFill>
                <a:schemeClr val="bg1"/>
              </a:solidFill>
              <a:latin typeface="Gabriola" pitchFamily="82" charset="0"/>
            </a:endParaRPr>
          </a:p>
          <a:p>
            <a:pPr>
              <a:buNone/>
            </a:pPr>
            <a:endParaRPr lang="ru-RU" sz="4000" i="1" dirty="0">
              <a:solidFill>
                <a:schemeClr val="bg1"/>
              </a:solidFill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  <a:latin typeface="Gabriola" pitchFamily="82" charset="0"/>
              </a:rPr>
              <a:t>Практика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>
              <a:solidFill>
                <a:schemeClr val="bg1"/>
              </a:solidFill>
              <a:latin typeface="Gabriola" pitchFamily="82" charset="0"/>
            </a:endParaRPr>
          </a:p>
          <a:p>
            <a:pPr>
              <a:buNone/>
            </a:pPr>
            <a:endParaRPr lang="ru-RU" dirty="0">
              <a:solidFill>
                <a:schemeClr val="bg1"/>
              </a:solidFill>
              <a:latin typeface="Gabriola" pitchFamily="82" charset="0"/>
            </a:endParaRPr>
          </a:p>
        </p:txBody>
      </p:sp>
      <p:pic>
        <p:nvPicPr>
          <p:cNvPr id="6" name="Рисунок 5" descr="ASuzyS_ces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14356"/>
            <a:ext cx="2786046" cy="3714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nSvtxKBMv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1357298"/>
            <a:ext cx="3000396" cy="4000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Jr6-KTYyHX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1928802"/>
            <a:ext cx="3107553" cy="4143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  <a:latin typeface="Gabriola" pitchFamily="82" charset="0"/>
              </a:rPr>
              <a:t>Практика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/>
          </a:p>
        </p:txBody>
      </p:sp>
      <p:pic>
        <p:nvPicPr>
          <p:cNvPr id="5" name="Содержимое 4" descr="hbWMFXr8ZEk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43306" y="1214422"/>
            <a:ext cx="2095514" cy="157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Flun5gXYuw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8604"/>
            <a:ext cx="3286130" cy="4572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xn2LqIOyfk.jpg"/>
          <p:cNvPicPr>
            <a:picLocks noChangeAspect="1"/>
          </p:cNvPicPr>
          <p:nvPr/>
        </p:nvPicPr>
        <p:blipFill>
          <a:blip r:embed="rId4"/>
          <a:srcRect r="17307"/>
          <a:stretch>
            <a:fillRect/>
          </a:stretch>
        </p:blipFill>
        <p:spPr>
          <a:xfrm>
            <a:off x="3143240" y="2928934"/>
            <a:ext cx="4786346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20220921_0951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7950" y="428604"/>
            <a:ext cx="2500330" cy="3333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  <a:latin typeface="Gabriola" pitchFamily="82" charset="0"/>
              </a:rPr>
              <a:t>Практика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/>
          </a:p>
        </p:txBody>
      </p:sp>
      <p:pic>
        <p:nvPicPr>
          <p:cNvPr id="10" name="Рисунок 9" descr="i9eXqqSU1T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1142984"/>
            <a:ext cx="3178973" cy="4238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jtGxolZ0eZ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1714488"/>
            <a:ext cx="3143272" cy="4191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  <a:latin typeface="Gabriola" pitchFamily="82" charset="0"/>
              </a:rPr>
              <a:t>БЛАГОДАРЮ ЗА ВНИМАНИЕ</a:t>
            </a:r>
            <a:endParaRPr lang="ru-RU" b="1" i="1" dirty="0">
              <a:solidFill>
                <a:schemeClr val="bg1"/>
              </a:solidFill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i="1" dirty="0" smtClean="0">
              <a:solidFill>
                <a:schemeClr val="bg1"/>
              </a:solidFill>
              <a:latin typeface="Gabriola" pitchFamily="82" charset="0"/>
            </a:endParaRPr>
          </a:p>
          <a:p>
            <a:endParaRPr lang="ru-RU" i="1" dirty="0" smtClean="0">
              <a:solidFill>
                <a:schemeClr val="bg1"/>
              </a:solidFill>
              <a:latin typeface="Gabriola" pitchFamily="82" charset="0"/>
            </a:endParaRPr>
          </a:p>
          <a:p>
            <a:endParaRPr lang="ru-RU" i="1" dirty="0" smtClean="0">
              <a:solidFill>
                <a:schemeClr val="bg1"/>
              </a:solidFill>
              <a:latin typeface="Gabriola" pitchFamily="82" charset="0"/>
            </a:endParaRPr>
          </a:p>
          <a:p>
            <a:endParaRPr lang="ru-RU" i="1" dirty="0" smtClean="0">
              <a:solidFill>
                <a:schemeClr val="bg1"/>
              </a:solidFill>
              <a:latin typeface="Gabriola" pitchFamily="82" charset="0"/>
            </a:endParaRPr>
          </a:p>
          <a:p>
            <a:endParaRPr lang="ru-RU" i="1" dirty="0" smtClean="0">
              <a:solidFill>
                <a:schemeClr val="bg1"/>
              </a:solidFill>
              <a:latin typeface="Gabriola" pitchFamily="82" charset="0"/>
            </a:endParaRPr>
          </a:p>
          <a:p>
            <a:endParaRPr lang="ru-RU" i="1" dirty="0" smtClean="0">
              <a:solidFill>
                <a:schemeClr val="bg1"/>
              </a:solidFill>
              <a:latin typeface="Gabriola" pitchFamily="82" charset="0"/>
            </a:endParaRPr>
          </a:p>
          <a:p>
            <a:pPr algn="r">
              <a:buNone/>
            </a:pPr>
            <a:endParaRPr lang="ru-RU" i="1" dirty="0">
              <a:solidFill>
                <a:schemeClr val="bg1"/>
              </a:solidFill>
              <a:latin typeface="Gabriola" pitchFamily="82" charset="0"/>
            </a:endParaRPr>
          </a:p>
        </p:txBody>
      </p:sp>
      <p:pic>
        <p:nvPicPr>
          <p:cNvPr id="5" name="Рисунок 4" descr="2022-12-26_12-08-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1500174"/>
            <a:ext cx="7358115" cy="4322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928826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chemeClr val="bg1"/>
                </a:solidFill>
                <a:latin typeface="Gabriola" pitchFamily="82" charset="0"/>
              </a:rPr>
              <a:t>Цели урока: </a:t>
            </a:r>
            <a:br>
              <a:rPr lang="ru-RU" sz="3100" b="1" i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sz="3100" i="1" dirty="0" smtClean="0">
                <a:solidFill>
                  <a:schemeClr val="bg1"/>
                </a:solidFill>
                <a:latin typeface="Gabriola" pitchFamily="82" charset="0"/>
              </a:rPr>
              <a:t> сформировать общее представление </a:t>
            </a:r>
            <a:r>
              <a:rPr lang="ru-RU" sz="3100" i="1" dirty="0" smtClean="0">
                <a:solidFill>
                  <a:schemeClr val="bg1"/>
                </a:solidFill>
                <a:latin typeface="Gabriola" pitchFamily="82" charset="0"/>
              </a:rPr>
              <a:t>о содержательном компоненте понятий: Герой, </a:t>
            </a:r>
            <a:r>
              <a:rPr lang="ru-RU" sz="3100" i="1" dirty="0" err="1" smtClean="0">
                <a:solidFill>
                  <a:schemeClr val="bg1"/>
                </a:solidFill>
                <a:latin typeface="Gabriola" pitchFamily="82" charset="0"/>
              </a:rPr>
              <a:t>Великий,Отечество,Честь,Достоинство,Подвиг</a:t>
            </a:r>
            <a:r>
              <a:rPr lang="ru-RU" sz="3100" i="1" dirty="0" smtClean="0">
                <a:solidFill>
                  <a:schemeClr val="bg1"/>
                </a:solidFill>
                <a:latin typeface="Gabriola" pitchFamily="82" charset="0"/>
              </a:rPr>
              <a:t>;</a:t>
            </a:r>
            <a:r>
              <a:rPr lang="ru-RU" sz="3100" i="1" dirty="0" smtClean="0">
                <a:solidFill>
                  <a:schemeClr val="bg1"/>
                </a:solidFill>
                <a:latin typeface="Gabriola" pitchFamily="82" charset="0"/>
              </a:rPr>
              <a:t/>
            </a:r>
            <a:br>
              <a:rPr lang="ru-RU" sz="3100" i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sz="3100" i="1" dirty="0" smtClean="0">
                <a:solidFill>
                  <a:schemeClr val="bg1"/>
                </a:solidFill>
                <a:latin typeface="Gabriola" pitchFamily="82" charset="0"/>
              </a:rPr>
              <a:t>изучить </a:t>
            </a:r>
            <a:r>
              <a:rPr lang="ru-RU" sz="3100" i="1" dirty="0" smtClean="0">
                <a:solidFill>
                  <a:schemeClr val="bg1"/>
                </a:solidFill>
                <a:latin typeface="Gabriola" pitchFamily="82" charset="0"/>
              </a:rPr>
              <a:t>биографии Великих людей нашего поселка и города</a:t>
            </a:r>
            <a:r>
              <a:rPr lang="ru-RU" sz="2800" i="1" dirty="0" smtClean="0">
                <a:solidFill>
                  <a:schemeClr val="bg1"/>
                </a:solidFill>
                <a:latin typeface="Gabriola" pitchFamily="82" charset="0"/>
              </a:rPr>
              <a:t>;</a:t>
            </a:r>
            <a:r>
              <a:rPr lang="ru-RU" sz="2800" i="1" dirty="0" smtClean="0">
                <a:solidFill>
                  <a:schemeClr val="bg1"/>
                </a:solidFill>
                <a:latin typeface="Gabriola" pitchFamily="82" charset="0"/>
              </a:rPr>
              <a:t/>
            </a:r>
            <a:br>
              <a:rPr lang="ru-RU" sz="2800" i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sz="2800" i="1" dirty="0" smtClean="0">
                <a:solidFill>
                  <a:schemeClr val="bg1"/>
                </a:solidFill>
                <a:latin typeface="Gabriola" pitchFamily="82" charset="0"/>
              </a:rPr>
              <a:t>воспитание мотивации к здоровому образу </a:t>
            </a:r>
            <a:r>
              <a:rPr lang="ru-RU" sz="2800" i="1" dirty="0" smtClean="0">
                <a:solidFill>
                  <a:schemeClr val="bg1"/>
                </a:solidFill>
                <a:latin typeface="Gabriola" pitchFamily="82" charset="0"/>
              </a:rPr>
              <a:t>жизни, воспитание ценностных ориентиров подрастающего поколения.</a:t>
            </a:r>
            <a:endParaRPr lang="ru-RU" sz="2800" i="1" dirty="0">
              <a:solidFill>
                <a:schemeClr val="bg1"/>
              </a:solidFill>
              <a:latin typeface="Gabriola" pitchFamily="82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86058"/>
            <a:ext cx="8229600" cy="3340105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chemeClr val="bg1"/>
                </a:solidFill>
                <a:latin typeface="Gabriola" pitchFamily="82" charset="0"/>
              </a:rPr>
              <a:t>План </a:t>
            </a:r>
            <a:r>
              <a:rPr lang="ru-RU" b="1" i="1" dirty="0" smtClean="0">
                <a:solidFill>
                  <a:schemeClr val="bg1"/>
                </a:solidFill>
                <a:latin typeface="Gabriola" pitchFamily="82" charset="0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latin typeface="Gabriola" pitchFamily="82" charset="0"/>
              </a:rPr>
              <a:t>практики</a:t>
            </a:r>
            <a:endParaRPr lang="ru-RU" b="1" i="1" dirty="0" smtClean="0">
              <a:solidFill>
                <a:schemeClr val="bg1"/>
              </a:solidFill>
              <a:latin typeface="Gabriola" pitchFamily="82" charset="0"/>
            </a:endParaRPr>
          </a:p>
          <a:p>
            <a:pPr marL="514350" indent="-514350">
              <a:buAutoNum type="arabicPeriod"/>
            </a:pPr>
            <a:r>
              <a:rPr lang="ru-RU" i="1" dirty="0" smtClean="0">
                <a:solidFill>
                  <a:schemeClr val="bg1"/>
                </a:solidFill>
                <a:latin typeface="Gabriola" pitchFamily="82" charset="0"/>
              </a:rPr>
              <a:t>Классный воспитательный час «Моя история».</a:t>
            </a:r>
            <a:endParaRPr lang="ru-RU" i="1" dirty="0" smtClean="0">
              <a:solidFill>
                <a:schemeClr val="bg1"/>
              </a:solidFill>
              <a:latin typeface="Gabriola" pitchFamily="82" charset="0"/>
            </a:endParaRPr>
          </a:p>
          <a:p>
            <a:pPr marL="514350" indent="-514350">
              <a:buAutoNum type="arabicPeriod"/>
            </a:pPr>
            <a:r>
              <a:rPr lang="ru-RU" i="1" dirty="0" smtClean="0">
                <a:solidFill>
                  <a:schemeClr val="bg1"/>
                </a:solidFill>
                <a:latin typeface="Gabriola" pitchFamily="82" charset="0"/>
              </a:rPr>
              <a:t>Просмотр фильма «Великий».</a:t>
            </a:r>
            <a:endParaRPr lang="ru-RU" i="1" dirty="0" smtClean="0">
              <a:solidFill>
                <a:schemeClr val="bg1"/>
              </a:solidFill>
              <a:latin typeface="Gabriola" pitchFamily="82" charset="0"/>
            </a:endParaRPr>
          </a:p>
          <a:p>
            <a:pPr marL="514350" indent="-514350">
              <a:buAutoNum type="arabicPeriod"/>
            </a:pPr>
            <a:r>
              <a:rPr lang="ru-RU" i="1" dirty="0" smtClean="0">
                <a:solidFill>
                  <a:schemeClr val="bg1"/>
                </a:solidFill>
                <a:latin typeface="Gabriola" pitchFamily="82" charset="0"/>
              </a:rPr>
              <a:t>Обсуждение фильма. Выбор вектора и формы реализации социальной практики.</a:t>
            </a:r>
            <a:endParaRPr lang="ru-RU" i="1" dirty="0" smtClean="0">
              <a:solidFill>
                <a:schemeClr val="bg1"/>
              </a:solidFill>
              <a:latin typeface="Gabriola" pitchFamily="82" charset="0"/>
            </a:endParaRPr>
          </a:p>
          <a:p>
            <a:pPr marL="514350" indent="-514350">
              <a:buAutoNum type="arabicPeriod"/>
            </a:pPr>
            <a:r>
              <a:rPr lang="ru-RU" i="1" dirty="0" smtClean="0">
                <a:solidFill>
                  <a:schemeClr val="bg1"/>
                </a:solidFill>
                <a:latin typeface="Gabriola" pitchFamily="82" charset="0"/>
              </a:rPr>
              <a:t>Итоги социальной практики</a:t>
            </a:r>
            <a:r>
              <a:rPr lang="ru-RU" i="1" dirty="0" smtClean="0">
                <a:solidFill>
                  <a:schemeClr val="bg1"/>
                </a:solidFill>
                <a:latin typeface="Gabriola" pitchFamily="82" charset="0"/>
              </a:rPr>
              <a:t>.</a:t>
            </a:r>
            <a:endParaRPr lang="ru-RU" i="1" dirty="0" smtClean="0">
              <a:solidFill>
                <a:schemeClr val="bg1"/>
              </a:solidFill>
              <a:latin typeface="Gabriola" pitchFamily="82" charset="0"/>
            </a:endParaRPr>
          </a:p>
          <a:p>
            <a:pPr marL="514350" indent="-514350" algn="ctr">
              <a:buAutoNum type="arabicPeriod"/>
            </a:pPr>
            <a:endParaRPr lang="ru-RU" i="1" dirty="0">
              <a:solidFill>
                <a:schemeClr val="bg1"/>
              </a:solidFill>
              <a:latin typeface="Gabriola" pitchFamily="8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Gabriola" pitchFamily="82" charset="0"/>
              </a:rPr>
              <a:t>Классный час</a:t>
            </a:r>
            <a:endParaRPr lang="ru-RU" b="1" dirty="0">
              <a:latin typeface="Gabriola" pitchFamily="82" charset="0"/>
            </a:endParaRPr>
          </a:p>
        </p:txBody>
      </p:sp>
      <p:pic>
        <p:nvPicPr>
          <p:cNvPr id="7" name="Содержимое 6" descr="yOgRV7ZlDX0.jpg"/>
          <p:cNvPicPr>
            <a:picLocks noGrp="1" noChangeAspect="1"/>
          </p:cNvPicPr>
          <p:nvPr>
            <p:ph idx="1"/>
          </p:nvPr>
        </p:nvPicPr>
        <p:blipFill>
          <a:blip r:embed="rId2"/>
          <a:srcRect b="10663"/>
          <a:stretch>
            <a:fillRect/>
          </a:stretch>
        </p:blipFill>
        <p:spPr>
          <a:xfrm>
            <a:off x="285720" y="1142984"/>
            <a:ext cx="6077297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2022-09-09_09-46-36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429000"/>
            <a:ext cx="4643438" cy="2512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bg1"/>
                </a:solidFill>
                <a:latin typeface="Gabriola" pitchFamily="82" charset="0"/>
              </a:rPr>
              <a:t>Просмотр фильма «Великий».</a:t>
            </a:r>
            <a:br>
              <a:rPr lang="ru-RU" i="1" dirty="0" smtClean="0">
                <a:solidFill>
                  <a:schemeClr val="bg1"/>
                </a:solidFill>
                <a:latin typeface="Gabriola" pitchFamily="82" charset="0"/>
              </a:rPr>
            </a:br>
            <a:endParaRPr lang="ru-RU" dirty="0"/>
          </a:p>
        </p:txBody>
      </p:sp>
      <p:pic>
        <p:nvPicPr>
          <p:cNvPr id="6" name="Содержимое 5" descr="2022-12-26_13-56-54 (2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04" y="1428736"/>
            <a:ext cx="5715072" cy="303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2022-12-26_13-57-53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4007580"/>
            <a:ext cx="3571900" cy="20663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2022-09-09_09-46-36 (2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4143380"/>
            <a:ext cx="3719106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2022-12-26_14-08-26.png"/>
          <p:cNvPicPr>
            <a:picLocks noChangeAspect="1"/>
          </p:cNvPicPr>
          <p:nvPr/>
        </p:nvPicPr>
        <p:blipFill>
          <a:blip r:embed="rId5"/>
          <a:srcRect l="17187" t="18055" r="29687" b="19445"/>
          <a:stretch>
            <a:fillRect/>
          </a:stretch>
        </p:blipFill>
        <p:spPr>
          <a:xfrm>
            <a:off x="142844" y="1000108"/>
            <a:ext cx="3643338" cy="2411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20220921_0951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00826" y="1000108"/>
            <a:ext cx="2214578" cy="2952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bg1"/>
                </a:solidFill>
                <a:latin typeface="Gabriola" pitchFamily="82" charset="0"/>
              </a:rPr>
              <a:t>Достойны ли ,Мы, нашего города?</a:t>
            </a:r>
            <a:endParaRPr lang="ru-RU" dirty="0"/>
          </a:p>
        </p:txBody>
      </p:sp>
      <p:pic>
        <p:nvPicPr>
          <p:cNvPr id="8" name="Содержимое 7" descr="2022-12-26_13-58-09 (2)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9054" y="1600200"/>
            <a:ext cx="610589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Gabriola" pitchFamily="82" charset="0"/>
              </a:rPr>
              <a:t>Великие  люди г.Макеевки и </a:t>
            </a:r>
            <a:r>
              <a:rPr lang="ru-RU" b="1" i="1" dirty="0" err="1" smtClean="0">
                <a:solidFill>
                  <a:schemeClr val="bg1"/>
                </a:solidFill>
                <a:latin typeface="Gabriola" pitchFamily="82" charset="0"/>
              </a:rPr>
              <a:t>пос.Ханженково</a:t>
            </a:r>
            <a:r>
              <a:rPr lang="ru-RU" b="1" i="1" dirty="0" smtClean="0">
                <a:solidFill>
                  <a:schemeClr val="bg1"/>
                </a:solidFill>
                <a:latin typeface="Gabriola" pitchFamily="82" charset="0"/>
              </a:rPr>
              <a:t>.</a:t>
            </a:r>
            <a:br>
              <a:rPr lang="ru-RU" b="1" i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b="1" i="1" dirty="0" err="1" smtClean="0">
                <a:solidFill>
                  <a:schemeClr val="bg1"/>
                </a:solidFill>
                <a:latin typeface="Gabriola" pitchFamily="82" charset="0"/>
              </a:rPr>
              <a:t>А.А.Ханжонков</a:t>
            </a:r>
            <a:endParaRPr lang="ru-RU" dirty="0"/>
          </a:p>
        </p:txBody>
      </p:sp>
      <p:pic>
        <p:nvPicPr>
          <p:cNvPr id="7" name="Рисунок 6" descr="2022-12-26_14-09-14.png"/>
          <p:cNvPicPr>
            <a:picLocks noChangeAspect="1"/>
          </p:cNvPicPr>
          <p:nvPr/>
        </p:nvPicPr>
        <p:blipFill>
          <a:blip r:embed="rId2"/>
          <a:srcRect l="26562" t="16666" r="28125" b="15278"/>
          <a:stretch>
            <a:fillRect/>
          </a:stretch>
        </p:blipFill>
        <p:spPr>
          <a:xfrm>
            <a:off x="5857884" y="1673452"/>
            <a:ext cx="2942665" cy="3255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2022-12-26_14-09-25.png"/>
          <p:cNvPicPr>
            <a:picLocks noChangeAspect="1"/>
          </p:cNvPicPr>
          <p:nvPr/>
        </p:nvPicPr>
        <p:blipFill>
          <a:blip r:embed="rId3"/>
          <a:srcRect l="32031" t="16666" r="36719" b="12500"/>
          <a:stretch>
            <a:fillRect/>
          </a:stretch>
        </p:blipFill>
        <p:spPr>
          <a:xfrm>
            <a:off x="642910" y="1624774"/>
            <a:ext cx="2786082" cy="3304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Содержимое 9" descr="Alexander-Khanzhonkov-5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86050" y="4238310"/>
            <a:ext cx="3786214" cy="1800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Gabriola" pitchFamily="82" charset="0"/>
              </a:rPr>
              <a:t>Великие  люди г.Макеевки и </a:t>
            </a:r>
            <a:r>
              <a:rPr lang="ru-RU" b="1" i="1" dirty="0" err="1" smtClean="0">
                <a:solidFill>
                  <a:schemeClr val="bg1"/>
                </a:solidFill>
                <a:latin typeface="Gabriola" pitchFamily="82" charset="0"/>
              </a:rPr>
              <a:t>пос.Ханженково</a:t>
            </a:r>
            <a:r>
              <a:rPr lang="ru-RU" b="1" i="1" dirty="0" smtClean="0">
                <a:solidFill>
                  <a:schemeClr val="bg1"/>
                </a:solidFill>
                <a:latin typeface="Gabriola" pitchFamily="82" charset="0"/>
              </a:rPr>
              <a:t/>
            </a:r>
            <a:br>
              <a:rPr lang="ru-RU" b="1" i="1" dirty="0" smtClean="0">
                <a:solidFill>
                  <a:schemeClr val="bg1"/>
                </a:solidFill>
                <a:latin typeface="Gabriola" pitchFamily="82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Gabriola" pitchFamily="82" charset="0"/>
              </a:rPr>
              <a:t>Наши земляки</a:t>
            </a:r>
            <a:r>
              <a:rPr lang="ru-RU" b="1" i="1" dirty="0" smtClean="0">
                <a:solidFill>
                  <a:schemeClr val="bg1"/>
                </a:solidFill>
                <a:latin typeface="Gabriola" pitchFamily="82" charset="0"/>
              </a:rPr>
              <a:t>!</a:t>
            </a:r>
            <a:endParaRPr lang="ru-RU" b="1" dirty="0"/>
          </a:p>
        </p:txBody>
      </p:sp>
      <p:pic>
        <p:nvPicPr>
          <p:cNvPr id="6" name="Содержимое 5" descr="2022-12-26_12-08-4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1428736"/>
            <a:ext cx="8072494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chemeClr val="bg1"/>
                </a:solidFill>
                <a:latin typeface="Gabriola" pitchFamily="82" charset="0"/>
              </a:rPr>
              <a:t>Закиров</a:t>
            </a:r>
            <a:r>
              <a:rPr lang="ru-RU" b="1" i="1" dirty="0" smtClean="0">
                <a:solidFill>
                  <a:schemeClr val="bg1"/>
                </a:solidFill>
                <a:latin typeface="Gabriola" pitchFamily="82" charset="0"/>
              </a:rPr>
              <a:t> Э.С. –выдающийся тренер и наставник, спортсменов   г.Макеевки и Донецкой Республики ,рассказывает о Власове Ю.П.</a:t>
            </a:r>
            <a:endParaRPr lang="ru-RU" dirty="0"/>
          </a:p>
        </p:txBody>
      </p:sp>
      <p:pic>
        <p:nvPicPr>
          <p:cNvPr id="6" name="Содержимое 5" descr="2022-12-26_13-33-56 (2).png"/>
          <p:cNvPicPr>
            <a:picLocks noGrp="1" noChangeAspect="1"/>
          </p:cNvPicPr>
          <p:nvPr>
            <p:ph idx="1"/>
          </p:nvPr>
        </p:nvPicPr>
        <p:blipFill>
          <a:blip r:embed="rId2"/>
          <a:srcRect t="4735" b="8904"/>
          <a:stretch>
            <a:fillRect/>
          </a:stretch>
        </p:blipFill>
        <p:spPr>
          <a:xfrm>
            <a:off x="285720" y="2000240"/>
            <a:ext cx="4429156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2022-12-26_13-33-32 (2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2" y="2071678"/>
            <a:ext cx="4000528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Gabriola" pitchFamily="82" charset="0"/>
              </a:rPr>
              <a:t>Процесс </a:t>
            </a:r>
            <a:r>
              <a:rPr lang="ru-RU" b="1" i="1" dirty="0" smtClean="0">
                <a:solidFill>
                  <a:schemeClr val="bg1"/>
                </a:solidFill>
                <a:latin typeface="Gabriola" pitchFamily="82" charset="0"/>
              </a:rPr>
              <a:t>.</a:t>
            </a:r>
            <a:endParaRPr lang="ru-RU" b="1" dirty="0"/>
          </a:p>
        </p:txBody>
      </p:sp>
      <p:pic>
        <p:nvPicPr>
          <p:cNvPr id="7" name="Содержимое 6" descr="2022-12-26_14-08-39.png"/>
          <p:cNvPicPr>
            <a:picLocks noGrp="1" noChangeAspect="1"/>
          </p:cNvPicPr>
          <p:nvPr>
            <p:ph idx="1"/>
          </p:nvPr>
        </p:nvPicPr>
        <p:blipFill>
          <a:blip r:embed="rId2"/>
          <a:srcRect l="14206" t="15784" r="34299" b="11609"/>
          <a:stretch>
            <a:fillRect/>
          </a:stretch>
        </p:blipFill>
        <p:spPr>
          <a:xfrm>
            <a:off x="214283" y="1357298"/>
            <a:ext cx="3714775" cy="3938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2022-12-26_14-08-55.png"/>
          <p:cNvPicPr>
            <a:picLocks noChangeAspect="1"/>
          </p:cNvPicPr>
          <p:nvPr/>
        </p:nvPicPr>
        <p:blipFill>
          <a:blip r:embed="rId3"/>
          <a:srcRect l="32031" t="25000" r="14844" b="13889"/>
          <a:stretch>
            <a:fillRect/>
          </a:stretch>
        </p:blipFill>
        <p:spPr>
          <a:xfrm>
            <a:off x="4071934" y="2786058"/>
            <a:ext cx="4857784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2022-12-26_13-56-54 (2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1142984"/>
            <a:ext cx="4143404" cy="1516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109</Words>
  <PresentationFormat>Экран (4:3)</PresentationFormat>
  <Paragraphs>39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05-26 декабря 2022г Социальная  практика Тема: Их имена должен знать каждый.  Великие люди нашего города.</vt:lpstr>
      <vt:lpstr>Цели урока:   сформировать общее представление о содержательном компоненте понятий: Герой, Великий,Отечество,Честь,Достоинство,Подвиг; изучить биографии Великих людей нашего поселка и города; воспитание мотивации к здоровому образу жизни, воспитание ценностных ориентиров подрастающего поколения.</vt:lpstr>
      <vt:lpstr>Классный час</vt:lpstr>
      <vt:lpstr>Просмотр фильма «Великий». </vt:lpstr>
      <vt:lpstr>Достойны ли ,Мы, нашего города?</vt:lpstr>
      <vt:lpstr>Великие  люди г.Макеевки и пос.Ханженково. А.А.Ханжонков</vt:lpstr>
      <vt:lpstr>Великие  люди г.Макеевки и пос.Ханженково Наши земляки!</vt:lpstr>
      <vt:lpstr>Закиров Э.С. –выдающийся тренер и наставник, спортсменов   г.Макеевки и Донецкой Республики ,рассказывает о Власове Ю.П.</vt:lpstr>
      <vt:lpstr>Процесс .</vt:lpstr>
      <vt:lpstr>Практика</vt:lpstr>
      <vt:lpstr>Практика </vt:lpstr>
      <vt:lpstr>Практика </vt:lpstr>
      <vt:lpstr>Практика </vt:lpstr>
      <vt:lpstr>БЛАГОДАРЮ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 декабря Классная работа Тема: Волейбол</dc:title>
  <dc:creator>Ира</dc:creator>
  <cp:lastModifiedBy>Ира</cp:lastModifiedBy>
  <cp:revision>2</cp:revision>
  <dcterms:created xsi:type="dcterms:W3CDTF">2022-12-21T15:23:26Z</dcterms:created>
  <dcterms:modified xsi:type="dcterms:W3CDTF">2022-12-26T11:47:02Z</dcterms:modified>
</cp:coreProperties>
</file>