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4" r:id="rId8"/>
    <p:sldId id="265" r:id="rId9"/>
    <p:sldId id="266" r:id="rId10"/>
    <p:sldId id="26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4713" autoAdjust="0"/>
  </p:normalViewPr>
  <p:slideViewPr>
    <p:cSldViewPr>
      <p:cViewPr varScale="1">
        <p:scale>
          <a:sx n="110" d="100"/>
          <a:sy n="110" d="100"/>
        </p:scale>
        <p:origin x="-9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087ACB6-55BB-41B5-AFAD-E4702B621E4C}" type="datetimeFigureOut">
              <a:rPr lang="ru-RU" smtClean="0"/>
              <a:pPr/>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2D663B-6B43-46F2-BD6B-BAFCA2BA39BA}" type="slidenum">
              <a:rPr lang="ru-RU" smtClean="0"/>
              <a:pPr/>
              <a:t>‹#›</a:t>
            </a:fld>
            <a:endParaRPr lang="ru-RU"/>
          </a:p>
        </p:txBody>
      </p:sp>
    </p:spTree>
  </p:cSld>
  <p:clrMapOvr>
    <a:masterClrMapping/>
  </p:clrMapOvr>
  <p:transition spd="med"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87ACB6-55BB-41B5-AFAD-E4702B621E4C}" type="datetimeFigureOut">
              <a:rPr lang="ru-RU" smtClean="0"/>
              <a:pPr/>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2D663B-6B43-46F2-BD6B-BAFCA2BA39BA}" type="slidenum">
              <a:rPr lang="ru-RU" smtClean="0"/>
              <a:pPr/>
              <a:t>‹#›</a:t>
            </a:fld>
            <a:endParaRPr lang="ru-RU"/>
          </a:p>
        </p:txBody>
      </p:sp>
    </p:spTree>
  </p:cSld>
  <p:clrMapOvr>
    <a:masterClrMapping/>
  </p:clrMapOvr>
  <p:transition spd="med"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87ACB6-55BB-41B5-AFAD-E4702B621E4C}" type="datetimeFigureOut">
              <a:rPr lang="ru-RU" smtClean="0"/>
              <a:pPr/>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2D663B-6B43-46F2-BD6B-BAFCA2BA39BA}" type="slidenum">
              <a:rPr lang="ru-RU" smtClean="0"/>
              <a:pPr/>
              <a:t>‹#›</a:t>
            </a:fld>
            <a:endParaRPr lang="ru-RU"/>
          </a:p>
        </p:txBody>
      </p:sp>
    </p:spTree>
  </p:cSld>
  <p:clrMapOvr>
    <a:masterClrMapping/>
  </p:clrMapOvr>
  <p:transition spd="med"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87ACB6-55BB-41B5-AFAD-E4702B621E4C}" type="datetimeFigureOut">
              <a:rPr lang="ru-RU" smtClean="0"/>
              <a:pPr/>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2D663B-6B43-46F2-BD6B-BAFCA2BA39BA}" type="slidenum">
              <a:rPr lang="ru-RU" smtClean="0"/>
              <a:pPr/>
              <a:t>‹#›</a:t>
            </a:fld>
            <a:endParaRPr lang="ru-RU"/>
          </a:p>
        </p:txBody>
      </p:sp>
    </p:spTree>
  </p:cSld>
  <p:clrMapOvr>
    <a:masterClrMapping/>
  </p:clrMapOvr>
  <p:transition spd="med"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087ACB6-55BB-41B5-AFAD-E4702B621E4C}" type="datetimeFigureOut">
              <a:rPr lang="ru-RU" smtClean="0"/>
              <a:pPr/>
              <a:t>05.02.2023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2D663B-6B43-46F2-BD6B-BAFCA2BA39BA}" type="slidenum">
              <a:rPr lang="ru-RU" smtClean="0"/>
              <a:pPr/>
              <a:t>‹#›</a:t>
            </a:fld>
            <a:endParaRPr lang="ru-RU"/>
          </a:p>
        </p:txBody>
      </p:sp>
    </p:spTree>
  </p:cSld>
  <p:clrMapOvr>
    <a:masterClrMapping/>
  </p:clrMapOvr>
  <p:transition spd="med"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087ACB6-55BB-41B5-AFAD-E4702B621E4C}" type="datetimeFigureOut">
              <a:rPr lang="ru-RU" smtClean="0"/>
              <a:pPr/>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2D663B-6B43-46F2-BD6B-BAFCA2BA39BA}" type="slidenum">
              <a:rPr lang="ru-RU" smtClean="0"/>
              <a:pPr/>
              <a:t>‹#›</a:t>
            </a:fld>
            <a:endParaRPr lang="ru-RU"/>
          </a:p>
        </p:txBody>
      </p:sp>
    </p:spTree>
  </p:cSld>
  <p:clrMapOvr>
    <a:masterClrMapping/>
  </p:clrMapOvr>
  <p:transition spd="med"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087ACB6-55BB-41B5-AFAD-E4702B621E4C}" type="datetimeFigureOut">
              <a:rPr lang="ru-RU" smtClean="0"/>
              <a:pPr/>
              <a:t>05.02.2023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32D663B-6B43-46F2-BD6B-BAFCA2BA39BA}" type="slidenum">
              <a:rPr lang="ru-RU" smtClean="0"/>
              <a:pPr/>
              <a:t>‹#›</a:t>
            </a:fld>
            <a:endParaRPr lang="ru-RU"/>
          </a:p>
        </p:txBody>
      </p:sp>
    </p:spTree>
  </p:cSld>
  <p:clrMapOvr>
    <a:masterClrMapping/>
  </p:clrMapOvr>
  <p:transition spd="med"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087ACB6-55BB-41B5-AFAD-E4702B621E4C}" type="datetimeFigureOut">
              <a:rPr lang="ru-RU" smtClean="0"/>
              <a:pPr/>
              <a:t>05.02.2023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32D663B-6B43-46F2-BD6B-BAFCA2BA39BA}" type="slidenum">
              <a:rPr lang="ru-RU" smtClean="0"/>
              <a:pPr/>
              <a:t>‹#›</a:t>
            </a:fld>
            <a:endParaRPr lang="ru-RU"/>
          </a:p>
        </p:txBody>
      </p:sp>
    </p:spTree>
  </p:cSld>
  <p:clrMapOvr>
    <a:masterClrMapping/>
  </p:clrMapOvr>
  <p:transition spd="med"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87ACB6-55BB-41B5-AFAD-E4702B621E4C}" type="datetimeFigureOut">
              <a:rPr lang="ru-RU" smtClean="0"/>
              <a:pPr/>
              <a:t>05.02.2023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32D663B-6B43-46F2-BD6B-BAFCA2BA39BA}" type="slidenum">
              <a:rPr lang="ru-RU" smtClean="0"/>
              <a:pPr/>
              <a:t>‹#›</a:t>
            </a:fld>
            <a:endParaRPr lang="ru-RU"/>
          </a:p>
        </p:txBody>
      </p:sp>
    </p:spTree>
  </p:cSld>
  <p:clrMapOvr>
    <a:masterClrMapping/>
  </p:clrMapOvr>
  <p:transition spd="med"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87ACB6-55BB-41B5-AFAD-E4702B621E4C}" type="datetimeFigureOut">
              <a:rPr lang="ru-RU" smtClean="0"/>
              <a:pPr/>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2D663B-6B43-46F2-BD6B-BAFCA2BA39BA}" type="slidenum">
              <a:rPr lang="ru-RU" smtClean="0"/>
              <a:pPr/>
              <a:t>‹#›</a:t>
            </a:fld>
            <a:endParaRPr lang="ru-RU"/>
          </a:p>
        </p:txBody>
      </p:sp>
    </p:spTree>
  </p:cSld>
  <p:clrMapOvr>
    <a:masterClrMapping/>
  </p:clrMapOvr>
  <p:transition spd="med"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87ACB6-55BB-41B5-AFAD-E4702B621E4C}" type="datetimeFigureOut">
              <a:rPr lang="ru-RU" smtClean="0"/>
              <a:pPr/>
              <a:t>05.02.2023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2D663B-6B43-46F2-BD6B-BAFCA2BA39BA}" type="slidenum">
              <a:rPr lang="ru-RU" smtClean="0"/>
              <a:pPr/>
              <a:t>‹#›</a:t>
            </a:fld>
            <a:endParaRPr lang="ru-RU"/>
          </a:p>
        </p:txBody>
      </p:sp>
    </p:spTree>
  </p:cSld>
  <p:clrMapOvr>
    <a:masterClrMapping/>
  </p:clrMapOvr>
  <p:transition spd="med"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7ACB6-55BB-41B5-AFAD-E4702B621E4C}" type="datetimeFigureOut">
              <a:rPr lang="ru-RU" smtClean="0"/>
              <a:pPr/>
              <a:t>05.02.2023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D663B-6B43-46F2-BD6B-BAFCA2BA39B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Tm="5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c696a9165e8e434aa64d5c9125d7c176.jpg"/>
          <p:cNvPicPr>
            <a:picLocks noChangeAspect="1"/>
          </p:cNvPicPr>
          <p:nvPr/>
        </p:nvPicPr>
        <p:blipFill>
          <a:blip r:embed="rId2"/>
          <a:srcRect l="3593" r="19760"/>
          <a:stretch>
            <a:fillRect/>
          </a:stretch>
        </p:blipFill>
        <p:spPr>
          <a:xfrm>
            <a:off x="0" y="0"/>
            <a:ext cx="9144000" cy="6858000"/>
          </a:xfrm>
          <a:prstGeom prst="rect">
            <a:avLst/>
          </a:prstGeom>
        </p:spPr>
      </p:pic>
      <p:sp>
        <p:nvSpPr>
          <p:cNvPr id="2" name="Заголовок 1"/>
          <p:cNvSpPr>
            <a:spLocks noGrp="1"/>
          </p:cNvSpPr>
          <p:nvPr>
            <p:ph type="ctrTitle"/>
          </p:nvPr>
        </p:nvSpPr>
        <p:spPr>
          <a:xfrm>
            <a:off x="1000100" y="214291"/>
            <a:ext cx="7458100" cy="1500197"/>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Саур-Могила</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715008" y="2643182"/>
            <a:ext cx="3428992" cy="3929090"/>
          </a:xfrm>
        </p:spPr>
        <p:txBody>
          <a:bodyPr>
            <a:normAutofit fontScale="77500" lnSpcReduction="20000"/>
          </a:bodyPr>
          <a:lstStyle/>
          <a:p>
            <a:pPr algn="l"/>
            <a:r>
              <a:rPr lang="ru-RU"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Презентация на тему: </a:t>
            </a:r>
          </a:p>
          <a:p>
            <a:pPr algn="l"/>
            <a:r>
              <a:rPr lang="ru-RU"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«Саур –Могила – символ мужества и патриотизма людей Донбасса»</a:t>
            </a:r>
          </a:p>
          <a:p>
            <a:pPr algn="l"/>
            <a:endParaRPr lang="ru-RU"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a:p>
            <a:pPr algn="l"/>
            <a:r>
              <a:rPr lang="ru-RU"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Выполнила: </a:t>
            </a:r>
          </a:p>
          <a:p>
            <a:pPr algn="l"/>
            <a:r>
              <a:rPr lang="ru-RU"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ученица 6 «Б» класса</a:t>
            </a:r>
          </a:p>
          <a:p>
            <a:pPr algn="l"/>
            <a:r>
              <a:rPr lang="ru-RU"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Русакова София</a:t>
            </a:r>
            <a:endParaRPr lang="ru-RU"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pic>
        <p:nvPicPr>
          <p:cNvPr id="5" name="Рисунок 4" descr="4QogDGmxHbW2jFTYI4prARykY0dvbbBCF3xhZAeprFIMyDZUud0EeUClYvs6yTfQQ4TyP2KWRUlA6aArLmrv25U1.jpg"/>
          <p:cNvPicPr>
            <a:picLocks noChangeAspect="1"/>
          </p:cNvPicPr>
          <p:nvPr/>
        </p:nvPicPr>
        <p:blipFill>
          <a:blip r:embed="rId3" cstate="print"/>
          <a:stretch>
            <a:fillRect/>
          </a:stretch>
        </p:blipFill>
        <p:spPr>
          <a:xfrm>
            <a:off x="357158" y="2428868"/>
            <a:ext cx="4714876" cy="35361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a:off x="4000496" y="6286520"/>
            <a:ext cx="1428760" cy="369332"/>
          </a:xfrm>
          <a:prstGeom prst="rect">
            <a:avLst/>
          </a:prstGeom>
          <a:noFill/>
        </p:spPr>
        <p:txBody>
          <a:bodyPr wrap="square" rtlCol="0">
            <a:spAutoFit/>
          </a:bodyPr>
          <a:lstStyle/>
          <a:p>
            <a:r>
              <a:rPr lang="ru-RU"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2023 г.</a:t>
            </a:r>
            <a:endParaRPr lang="ru-RU"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Tree>
  </p:cSld>
  <p:clrMapOvr>
    <a:masterClrMapping/>
  </p:clrMapOvr>
  <p:transition spd="med" advTm="5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8jpg_2b4.jpg"/>
          <p:cNvPicPr>
            <a:picLocks noChangeAspect="1"/>
          </p:cNvPicPr>
          <p:nvPr/>
        </p:nvPicPr>
        <p:blipFill>
          <a:blip r:embed="rId2"/>
          <a:stretch>
            <a:fillRect/>
          </a:stretch>
        </p:blipFill>
        <p:spPr>
          <a:xfrm>
            <a:off x="4286248" y="3500438"/>
            <a:ext cx="4560567" cy="3038478"/>
          </a:xfrm>
          <a:prstGeom prst="rect">
            <a:avLst/>
          </a:prstGeom>
          <a:ln>
            <a:noFill/>
          </a:ln>
          <a:effectLst>
            <a:softEdge rad="112500"/>
          </a:effectLst>
        </p:spPr>
      </p:pic>
      <p:pic>
        <p:nvPicPr>
          <p:cNvPr id="3" name="Рисунок 2" descr="013jpg_c69.jpg"/>
          <p:cNvPicPr>
            <a:picLocks noChangeAspect="1"/>
          </p:cNvPicPr>
          <p:nvPr/>
        </p:nvPicPr>
        <p:blipFill>
          <a:blip r:embed="rId3"/>
          <a:stretch>
            <a:fillRect/>
          </a:stretch>
        </p:blipFill>
        <p:spPr>
          <a:xfrm>
            <a:off x="428596" y="3500438"/>
            <a:ext cx="4238895" cy="2824164"/>
          </a:xfrm>
          <a:prstGeom prst="rect">
            <a:avLst/>
          </a:prstGeom>
          <a:ln>
            <a:noFill/>
          </a:ln>
          <a:effectLst>
            <a:outerShdw blurRad="292100" dist="139700" dir="2700000" algn="tl" rotWithShape="0">
              <a:srgbClr val="333333">
                <a:alpha val="65000"/>
              </a:srgbClr>
            </a:outerShdw>
          </a:effectLst>
        </p:spPr>
      </p:pic>
      <p:pic>
        <p:nvPicPr>
          <p:cNvPr id="4" name="Рисунок 3" descr="021jpg_780.jpg"/>
          <p:cNvPicPr>
            <a:picLocks noChangeAspect="1"/>
          </p:cNvPicPr>
          <p:nvPr/>
        </p:nvPicPr>
        <p:blipFill>
          <a:blip r:embed="rId4"/>
          <a:stretch>
            <a:fillRect/>
          </a:stretch>
        </p:blipFill>
        <p:spPr>
          <a:xfrm>
            <a:off x="4214810" y="857232"/>
            <a:ext cx="4131671" cy="2752726"/>
          </a:xfrm>
          <a:prstGeom prst="rect">
            <a:avLst/>
          </a:prstGeom>
          <a:ln>
            <a:noFill/>
          </a:ln>
          <a:effectLst>
            <a:softEdge rad="112500"/>
          </a:effectLst>
        </p:spPr>
      </p:pic>
      <p:pic>
        <p:nvPicPr>
          <p:cNvPr id="5" name="Рисунок 4" descr="018jpg_d99.jpg"/>
          <p:cNvPicPr>
            <a:picLocks noChangeAspect="1"/>
          </p:cNvPicPr>
          <p:nvPr/>
        </p:nvPicPr>
        <p:blipFill>
          <a:blip r:embed="rId5"/>
          <a:stretch>
            <a:fillRect/>
          </a:stretch>
        </p:blipFill>
        <p:spPr>
          <a:xfrm>
            <a:off x="1000100" y="357166"/>
            <a:ext cx="4024447" cy="2681288"/>
          </a:xfrm>
          <a:prstGeom prst="rect">
            <a:avLst/>
          </a:prstGeom>
          <a:ln>
            <a:noFill/>
          </a:ln>
          <a:effectLst>
            <a:outerShdw blurRad="190500" algn="tl" rotWithShape="0">
              <a:srgbClr val="000000">
                <a:alpha val="70000"/>
              </a:srgbClr>
            </a:outerShdw>
          </a:effectLst>
        </p:spPr>
      </p:pic>
    </p:spTree>
  </p:cSld>
  <p:clrMapOvr>
    <a:masterClrMapping/>
  </p:clrMapOvr>
  <p:transition spd="med" advTm="5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208720219636a20f96b2b3e31449ac9.jpg"/>
          <p:cNvPicPr>
            <a:picLocks noChangeAspect="1"/>
          </p:cNvPicPr>
          <p:nvPr/>
        </p:nvPicPr>
        <p:blipFill>
          <a:blip r:embed="rId2"/>
          <a:srcRect l="311" r="21701" b="5155"/>
          <a:stretch>
            <a:fillRect/>
          </a:stretch>
        </p:blipFill>
        <p:spPr>
          <a:xfrm>
            <a:off x="0" y="-67612"/>
            <a:ext cx="9144000" cy="6925660"/>
          </a:xfrm>
          <a:prstGeom prst="rect">
            <a:avLst/>
          </a:prstGeom>
        </p:spPr>
      </p:pic>
      <p:sp>
        <p:nvSpPr>
          <p:cNvPr id="3" name="TextBox 2"/>
          <p:cNvSpPr txBox="1"/>
          <p:nvPr/>
        </p:nvSpPr>
        <p:spPr>
          <a:xfrm>
            <a:off x="928662" y="428604"/>
            <a:ext cx="5214974" cy="2677656"/>
          </a:xfrm>
          <a:prstGeom prst="rect">
            <a:avLst/>
          </a:prstGeom>
          <a:noFill/>
        </p:spPr>
        <p:txBody>
          <a:bodyPr wrap="square" rtlCol="0">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Во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время Великой Отечественной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на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Саур-Могиле</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шли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ожесточенные бои Красной армии с немецко-фашистскими захватчиками. В 2014-м комплекс был фактически разрушен во время боев ополченцев ДНР с вооруженными силами Украины.</a:t>
            </a:r>
          </a:p>
        </p:txBody>
      </p:sp>
    </p:spTree>
  </p:cSld>
  <p:clrMapOvr>
    <a:masterClrMapping/>
  </p:clrMapOvr>
  <p:transition spd="med" advTm="5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4 (60).jpg"/>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571472" y="2071678"/>
            <a:ext cx="7143800" cy="4297860"/>
          </a:xfrm>
          <a:prstGeom prst="rect">
            <a:avLst/>
          </a:prstGeom>
          <a:noFill/>
        </p:spPr>
        <p:txBody>
          <a:bodyPr wrap="square" rtlCol="0">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Саур-Могила — одна из высочайших точек Донецкого кряжа (вторая —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Могила-Гончариха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b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Курган представляет собой останки одного из размытых отрогов Донецкого кряжа. Курган большей частью состоит из песчаника, также попадаются стразы горного хрусталя. Верхняя часть кургана был насыпана во втором тысячелетии до нашей эры племенами срубной культуры. Насыпная часть имеет высоту 4 метра и диаметр 32 метра.</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advTm="5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QbEcZ7pY4Ug.jpg"/>
          <p:cNvPicPr>
            <a:picLocks noChangeAspect="1"/>
          </p:cNvPicPr>
          <p:nvPr/>
        </p:nvPicPr>
        <p:blipFill>
          <a:blip r:embed="rId2"/>
          <a:srcRect l="3511"/>
          <a:stretch>
            <a:fillRect/>
          </a:stretch>
        </p:blipFill>
        <p:spPr>
          <a:xfrm>
            <a:off x="0" y="0"/>
            <a:ext cx="9144000" cy="6858000"/>
          </a:xfrm>
          <a:prstGeom prst="rect">
            <a:avLst/>
          </a:prstGeom>
        </p:spPr>
      </p:pic>
      <p:sp>
        <p:nvSpPr>
          <p:cNvPr id="2" name="TextBox 1"/>
          <p:cNvSpPr txBox="1"/>
          <p:nvPr/>
        </p:nvSpPr>
        <p:spPr>
          <a:xfrm>
            <a:off x="714348" y="428604"/>
            <a:ext cx="6215106" cy="443198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Саур-Могила видна на расстоянии 30-40 километров из-за того, что окружающая местность относительно ровная. C вершины кургана видна степь, </a:t>
            </a:r>
            <a:r>
              <a:rPr lang="ru-RU" sz="2400" i="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амвросиевский</a:t>
            </a:r>
            <a:r>
              <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цементный завод и терриконы шахт. В хорошую погоду с вершины кургана можно увидеть Азовское море, находящееся за девяносто километров к югу.</a:t>
            </a:r>
          </a:p>
          <a:p>
            <a:r>
              <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Высота расположена в бассейне рек Крынка и </a:t>
            </a:r>
            <a:r>
              <a:rPr lang="ru-RU" sz="2400" i="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Миус</a:t>
            </a:r>
            <a:r>
              <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Около кургана много балок и небольших речек из бассейна реки </a:t>
            </a:r>
            <a:r>
              <a:rPr lang="ru-RU" sz="2400" i="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Миус</a:t>
            </a:r>
            <a:r>
              <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ransition spd="med" advTm="5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NViVbYXNds.jpg"/>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1214414" y="571480"/>
            <a:ext cx="7429552" cy="2523768"/>
          </a:xfrm>
          <a:prstGeom prst="rect">
            <a:avLst/>
          </a:prstGeom>
          <a:noFill/>
        </p:spPr>
        <p:txBody>
          <a:bodyPr wrap="square" rtlCol="0">
            <a:spAutoFit/>
          </a:bodyPr>
          <a:lstStyle/>
          <a:p>
            <a:pPr algn="ctr"/>
            <a:r>
              <a:rPr lang="ru-RU"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  </a:t>
            </a:r>
            <a:r>
              <a:rPr lang="ru-RU" b="1" i="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Саур-Могила </a:t>
            </a:r>
            <a:r>
              <a:rPr lang="ru-RU" b="1" i="1" dirty="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в годы Великой Отечественной войны</a:t>
            </a:r>
          </a:p>
          <a:p>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На вершине </a:t>
            </a:r>
            <a:r>
              <a:rPr lang="ru-RU"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Саур-Могилы</a:t>
            </a: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после оккупации Донбасса фашисты устроили укрепленный пункт 6-й армии вермахта. Его в июле 1943-го и начали штурмовать советские солдаты, прорвавшие фронт у реки </a:t>
            </a:r>
            <a:r>
              <a:rPr lang="ru-RU"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Миус</a:t>
            </a: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Это название - </a:t>
            </a:r>
            <a:r>
              <a:rPr lang="ru-RU"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Миус-фронт</a:t>
            </a: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 тоже укоренилось в истории освобождения Донбасса. Но занятую высоту нашим воинам удержать не удалось - к концу месяца фашисты ценой больших потерь опять заняли </a:t>
            </a:r>
            <a:r>
              <a:rPr lang="ru-RU"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Саур-Могилу</a:t>
            </a: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endParaRPr lang="ru-RU"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med" advTm="5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428604"/>
            <a:ext cx="7643866" cy="313932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Однако к исходу августа 1943-го красноармейцы вновь смогли выбить противника с господствующей высоты. Красная армия при этом понесла огромные потери, штурмуя ее "в лоб". Чтобы защититься от летящих в них гранат и пуль, советским бойцам приходилось прикрываться телами своих убитых однополчан. В последние дни августа 1943-го Саур-Могила стала братской могилой для советских воинов. Тела бойцов собирали женщины из соседних поселков.</a:t>
            </a:r>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Рисунок 2" descr="QbEcZ7pY4Ug.jpg"/>
          <p:cNvPicPr>
            <a:picLocks noChangeAspect="1"/>
          </p:cNvPicPr>
          <p:nvPr/>
        </p:nvPicPr>
        <p:blipFill>
          <a:blip r:embed="rId2"/>
          <a:stretch>
            <a:fillRect/>
          </a:stretch>
        </p:blipFill>
        <p:spPr>
          <a:xfrm>
            <a:off x="3357554" y="2643182"/>
            <a:ext cx="5318367" cy="3563306"/>
          </a:xfrm>
          <a:prstGeom prst="rect">
            <a:avLst/>
          </a:prstGeom>
          <a:ln>
            <a:noFill/>
          </a:ln>
          <a:effectLst>
            <a:outerShdw blurRad="190500" algn="tl" rotWithShape="0">
              <a:srgbClr val="000000">
                <a:alpha val="70000"/>
              </a:srgbClr>
            </a:outerShdw>
          </a:effectLst>
        </p:spPr>
      </p:pic>
    </p:spTree>
  </p:cSld>
  <p:clrMapOvr>
    <a:masterClrMapping/>
  </p:clrMapOvr>
  <p:transition spd="med" advTm="5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984dfe6s-1920.jpg"/>
          <p:cNvPicPr>
            <a:picLocks noChangeAspect="1"/>
          </p:cNvPicPr>
          <p:nvPr/>
        </p:nvPicPr>
        <p:blipFill>
          <a:blip r:embed="rId2"/>
          <a:stretch>
            <a:fillRect/>
          </a:stretch>
        </p:blipFill>
        <p:spPr>
          <a:xfrm>
            <a:off x="0" y="0"/>
            <a:ext cx="9144000" cy="6857999"/>
          </a:xfrm>
          <a:prstGeom prst="rect">
            <a:avLst/>
          </a:prstGeom>
        </p:spPr>
      </p:pic>
      <p:sp>
        <p:nvSpPr>
          <p:cNvPr id="2" name="TextBox 1"/>
          <p:cNvSpPr txBox="1"/>
          <p:nvPr/>
        </p:nvSpPr>
        <p:spPr>
          <a:xfrm>
            <a:off x="1714480" y="857232"/>
            <a:ext cx="5286412" cy="2308324"/>
          </a:xfrm>
          <a:prstGeom prst="rect">
            <a:avLst/>
          </a:prstGeom>
          <a:noFill/>
        </p:spPr>
        <p:txBody>
          <a:bodyPr wrap="square" rtlCol="0">
            <a:spAutoFit/>
          </a:bodyPr>
          <a:lstStyle/>
          <a:p>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В 1959-м на высоте поставили первый памятник погибшим. На монументе, сооруженном из местного известняка, сообщалось, что 5-я ударная армия потеряла 23 238 солдат и офицеров.</a:t>
            </a:r>
          </a:p>
          <a:p>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А в сентябре 1965-го,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rPr>
              <a:t>Саур-Могиле</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 состоялось открытие масштабного мемориального комплекса, на которое собралось десятки тысяч человек не только из Донбасса - со всего Советского Союза.</a:t>
            </a:r>
          </a:p>
        </p:txBody>
      </p:sp>
    </p:spTree>
  </p:cSld>
  <p:clrMapOvr>
    <a:masterClrMapping/>
  </p:clrMapOvr>
  <p:transition spd="med" advTm="5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571480"/>
            <a:ext cx="3571900" cy="470898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В 2014-м мир сберечь не удалось - мемориальный комплекс на </a:t>
            </a: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Саур-Могиле</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был фактически разрушен во время боев ополченцев ДНР и вооруженных сил Украины. Здесь появились новые захоронения…</a:t>
            </a:r>
          </a:p>
          <a:p>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До 2022 года мемориал находился в руинах, но за несколько месяцев, к Дню освобождения Донбасса от немецко-фашистских захватчиков, был отреставрирован</a:t>
            </a: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3" name="Рисунок 2" descr="31047e70e5ea7801b17580ee6348f59b_o.jpg"/>
          <p:cNvPicPr>
            <a:picLocks noChangeAspect="1"/>
          </p:cNvPicPr>
          <p:nvPr/>
        </p:nvPicPr>
        <p:blipFill>
          <a:blip r:embed="rId2"/>
          <a:stretch>
            <a:fillRect/>
          </a:stretch>
        </p:blipFill>
        <p:spPr>
          <a:xfrm>
            <a:off x="3929058" y="357166"/>
            <a:ext cx="5015364" cy="6140305"/>
          </a:xfrm>
          <a:prstGeom prst="rect">
            <a:avLst/>
          </a:prstGeom>
          <a:ln>
            <a:noFill/>
          </a:ln>
          <a:effectLst>
            <a:softEdge rad="112500"/>
          </a:effectLst>
        </p:spPr>
      </p:pic>
    </p:spTree>
  </p:cSld>
  <p:clrMapOvr>
    <a:masterClrMapping/>
  </p:clrMapOvr>
  <p:transition spd="med" advTm="5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q3kdNGHKXc.jpg"/>
          <p:cNvPicPr>
            <a:picLocks noChangeAspect="1"/>
          </p:cNvPicPr>
          <p:nvPr/>
        </p:nvPicPr>
        <p:blipFill>
          <a:blip r:embed="rId2"/>
          <a:stretch>
            <a:fillRect/>
          </a:stretch>
        </p:blipFill>
        <p:spPr>
          <a:xfrm>
            <a:off x="357158" y="428604"/>
            <a:ext cx="6389791" cy="41433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Рисунок 2" descr="70db02cc3541671f12bb178919ba0bab.jpg"/>
          <p:cNvPicPr>
            <a:picLocks noChangeAspect="1"/>
          </p:cNvPicPr>
          <p:nvPr/>
        </p:nvPicPr>
        <p:blipFill>
          <a:blip r:embed="rId3"/>
          <a:stretch>
            <a:fillRect/>
          </a:stretch>
        </p:blipFill>
        <p:spPr>
          <a:xfrm>
            <a:off x="1857356" y="2428868"/>
            <a:ext cx="6858016" cy="3857634"/>
          </a:xfrm>
          <a:prstGeom prst="rect">
            <a:avLst/>
          </a:prstGeom>
          <a:ln>
            <a:noFill/>
          </a:ln>
          <a:effectLst>
            <a:softEdge rad="112500"/>
          </a:effectLst>
        </p:spPr>
      </p:pic>
    </p:spTree>
  </p:cSld>
  <p:clrMapOvr>
    <a:masterClrMapping/>
  </p:clrMapOvr>
  <p:transition spd="med" advTm="5000">
    <p:fad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379</Words>
  <Application>Microsoft Office PowerPoint</Application>
  <PresentationFormat>Экран (4:3)</PresentationFormat>
  <Paragraphs>21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Саур-Могила</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Саур-Могила</dc:title>
  <dc:creator>Татьяна</dc:creator>
  <cp:lastModifiedBy>Татьяна</cp:lastModifiedBy>
  <cp:revision>27</cp:revision>
  <dcterms:created xsi:type="dcterms:W3CDTF">2023-02-05T08:08:07Z</dcterms:created>
  <dcterms:modified xsi:type="dcterms:W3CDTF">2023-02-05T10:14:47Z</dcterms:modified>
</cp:coreProperties>
</file>